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0"/>
  </p:notesMasterIdLst>
  <p:sldIdLst>
    <p:sldId id="256" r:id="rId2"/>
    <p:sldId id="320" r:id="rId3"/>
    <p:sldId id="333" r:id="rId4"/>
    <p:sldId id="322" r:id="rId5"/>
    <p:sldId id="323" r:id="rId6"/>
    <p:sldId id="324" r:id="rId7"/>
    <p:sldId id="326" r:id="rId8"/>
    <p:sldId id="270" r:id="rId9"/>
    <p:sldId id="262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67" r:id="rId24"/>
    <p:sldId id="273" r:id="rId25"/>
    <p:sldId id="274" r:id="rId26"/>
    <p:sldId id="272" r:id="rId27"/>
    <p:sldId id="275" r:id="rId28"/>
    <p:sldId id="276" r:id="rId29"/>
    <p:sldId id="277" r:id="rId30"/>
    <p:sldId id="278" r:id="rId31"/>
    <p:sldId id="294" r:id="rId32"/>
    <p:sldId id="279" r:id="rId33"/>
    <p:sldId id="280" r:id="rId34"/>
    <p:sldId id="292" r:id="rId35"/>
    <p:sldId id="281" r:id="rId36"/>
    <p:sldId id="282" r:id="rId37"/>
    <p:sldId id="283" r:id="rId38"/>
    <p:sldId id="295" r:id="rId39"/>
    <p:sldId id="296" r:id="rId40"/>
    <p:sldId id="284" r:id="rId41"/>
    <p:sldId id="285" r:id="rId42"/>
    <p:sldId id="286" r:id="rId43"/>
    <p:sldId id="287" r:id="rId44"/>
    <p:sldId id="293" r:id="rId45"/>
    <p:sldId id="288" r:id="rId46"/>
    <p:sldId id="289" r:id="rId47"/>
    <p:sldId id="297" r:id="rId48"/>
    <p:sldId id="290" r:id="rId49"/>
  </p:sldIdLst>
  <p:sldSz cx="12192000" cy="6858000"/>
  <p:notesSz cx="6858000" cy="9144000"/>
  <p:embeddedFontLst>
    <p:embeddedFont>
      <p:font typeface="Cooper Black" panose="0208090404030B020404" pitchFamily="18" charset="0"/>
      <p:regular r:id="rId51"/>
    </p:embeddedFont>
    <p:embeddedFont>
      <p:font typeface="Curse Casual" panose="02020500000000000000" charset="0"/>
      <p:regular r:id="rId52"/>
    </p:embeddedFont>
    <p:embeddedFont>
      <p:font typeface="GoodDog" panose="02000000000000000000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&amp; Instructions" id="{890F91B8-AC19-4B80-933B-64F0848A9C6A}">
          <p14:sldIdLst>
            <p14:sldId id="256"/>
            <p14:sldId id="320"/>
            <p14:sldId id="333"/>
            <p14:sldId id="322"/>
            <p14:sldId id="323"/>
            <p14:sldId id="324"/>
            <p14:sldId id="326"/>
          </p14:sldIdLst>
        </p14:section>
        <p14:section name="Question Slides" id="{EFE7DAC1-1DE3-4109-B8C0-B0B981BEEC1B}">
          <p14:sldIdLst>
            <p14:sldId id="270"/>
            <p14:sldId id="262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</p14:sldIdLst>
        </p14:section>
        <p14:section name="Reward Slides" id="{ED2DE6D9-CBE3-45D4-8FFC-65601801F100}">
          <p14:sldIdLst>
            <p14:sldId id="267"/>
            <p14:sldId id="273"/>
            <p14:sldId id="274"/>
            <p14:sldId id="272"/>
            <p14:sldId id="275"/>
            <p14:sldId id="276"/>
            <p14:sldId id="277"/>
            <p14:sldId id="278"/>
            <p14:sldId id="294"/>
            <p14:sldId id="279"/>
            <p14:sldId id="280"/>
            <p14:sldId id="292"/>
            <p14:sldId id="281"/>
            <p14:sldId id="282"/>
            <p14:sldId id="283"/>
            <p14:sldId id="295"/>
            <p14:sldId id="296"/>
            <p14:sldId id="284"/>
            <p14:sldId id="285"/>
            <p14:sldId id="286"/>
            <p14:sldId id="287"/>
            <p14:sldId id="293"/>
            <p14:sldId id="288"/>
            <p14:sldId id="289"/>
            <p14:sldId id="297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151B"/>
    <a:srgbClr val="8A1319"/>
    <a:srgbClr val="B31612"/>
    <a:srgbClr val="D82226"/>
    <a:srgbClr val="AE1A1E"/>
    <a:srgbClr val="660C0C"/>
    <a:srgbClr val="DE2A2E"/>
    <a:srgbClr val="A4694E"/>
    <a:srgbClr val="CA6228"/>
    <a:srgbClr val="A751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13" autoAdjust="0"/>
    <p:restoredTop sz="83282" autoAdjust="0"/>
  </p:normalViewPr>
  <p:slideViewPr>
    <p:cSldViewPr snapToGrid="0">
      <p:cViewPr varScale="1">
        <p:scale>
          <a:sx n="68" d="100"/>
          <a:sy n="68" d="100"/>
        </p:scale>
        <p:origin x="1382" y="7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1" d="100"/>
        <a:sy n="3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1194D8-B65C-4523-BC24-55A4A335FE85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F3EDB-2624-4142-B8AA-C4A16A703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12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template is for educational, non-commercial purposes </a:t>
            </a:r>
            <a:r>
              <a:rPr lang="en-US" sz="1200" i="1" u="sng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only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For more free game templates like this one, visit 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https://www.taysteachingtoolkit</a:t>
            </a:r>
            <a:r>
              <a:rPr lang="en-US" sz="1200" b="1" i="1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.com</a:t>
            </a:r>
            <a:endParaRPr lang="en-US" sz="1200" b="1" i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93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732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77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478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47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98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031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052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446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127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99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623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182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1031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812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016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734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50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sng" dirty="0"/>
              <a:t>The student/team has a choice</a:t>
            </a:r>
            <a:r>
              <a:rPr lang="en-US" dirty="0"/>
              <a:t>:</a:t>
            </a:r>
            <a:r>
              <a:rPr lang="en-US" baseline="0" dirty="0"/>
              <a:t> They can either get 5 points or take a chance and reveal the rare card, from which they will either lose all their points or get to change points with another team.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</a:t>
            </a:r>
            <a:r>
              <a:rPr lang="en-US" baseline="0" dirty="0"/>
              <a:t> </a:t>
            </a:r>
            <a:r>
              <a:rPr lang="en-US" dirty="0"/>
              <a:t>the spacebar to reveal the card,</a:t>
            </a:r>
            <a:r>
              <a:rPr lang="en-US" baseline="0" dirty="0"/>
              <a:t> if they choose that option.</a:t>
            </a:r>
            <a:endParaRPr lang="en-US" dirty="0"/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8344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733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402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271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343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638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sng" dirty="0"/>
              <a:t>The student/team has a choice</a:t>
            </a:r>
            <a:r>
              <a:rPr lang="en-US" dirty="0"/>
              <a:t>:</a:t>
            </a:r>
            <a:r>
              <a:rPr lang="en-US" baseline="0" dirty="0"/>
              <a:t> They can either get 5 points or take a chance and reveal the rare card, from which they will either lose all their points or get to change points with another team.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</a:t>
            </a:r>
            <a:r>
              <a:rPr lang="en-US" baseline="0" dirty="0"/>
              <a:t> </a:t>
            </a:r>
            <a:r>
              <a:rPr lang="en-US" dirty="0"/>
              <a:t>the spacebar to reveal the card,</a:t>
            </a:r>
            <a:r>
              <a:rPr lang="en-US" baseline="0" dirty="0"/>
              <a:t> if they choose that option.</a:t>
            </a:r>
            <a:endParaRPr lang="en-US" dirty="0"/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226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924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002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sng" dirty="0"/>
              <a:t>The student/team has a choice</a:t>
            </a:r>
            <a:r>
              <a:rPr lang="en-US" dirty="0"/>
              <a:t>:</a:t>
            </a:r>
            <a:r>
              <a:rPr lang="en-US" baseline="0" dirty="0"/>
              <a:t> They can either get 5 points or take a chance and reveal the rare card, from which they will either lose all their points or get to change points with another team.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</a:t>
            </a:r>
            <a:r>
              <a:rPr lang="en-US" baseline="0" dirty="0"/>
              <a:t> </a:t>
            </a:r>
            <a:r>
              <a:rPr lang="en-US" dirty="0"/>
              <a:t>the spacebar to reveal the card,</a:t>
            </a:r>
            <a:r>
              <a:rPr lang="en-US" baseline="0" dirty="0"/>
              <a:t> if they choose that option.</a:t>
            </a:r>
            <a:endParaRPr lang="en-US" dirty="0"/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8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8883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581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703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sng" dirty="0"/>
              <a:t>The student/team has a choice</a:t>
            </a:r>
            <a:r>
              <a:rPr lang="en-US" dirty="0"/>
              <a:t>:</a:t>
            </a:r>
            <a:r>
              <a:rPr lang="en-US" baseline="0" dirty="0"/>
              <a:t> They can either get 5 points or take a chance and reveal the rare card, from which they will either lose all their points or get to change points with another team.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</a:t>
            </a:r>
            <a:r>
              <a:rPr lang="en-US" baseline="0" dirty="0"/>
              <a:t> </a:t>
            </a:r>
            <a:r>
              <a:rPr lang="en-US" dirty="0"/>
              <a:t>the spacebar to reveal the card,</a:t>
            </a:r>
            <a:r>
              <a:rPr lang="en-US" baseline="0" dirty="0"/>
              <a:t> if they choose that option.</a:t>
            </a:r>
            <a:endParaRPr lang="en-US" dirty="0"/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16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sng" dirty="0"/>
              <a:t>The student/team has a choice</a:t>
            </a:r>
            <a:r>
              <a:rPr lang="en-US" dirty="0"/>
              <a:t>:</a:t>
            </a:r>
            <a:r>
              <a:rPr lang="en-US" baseline="0" dirty="0"/>
              <a:t> They can either get 5 points or take a chance and reveal the rare card, from which they will either lose all their points or get to change points with another team.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</a:t>
            </a:r>
            <a:r>
              <a:rPr lang="en-US" baseline="0" dirty="0"/>
              <a:t> </a:t>
            </a:r>
            <a:r>
              <a:rPr lang="en-US" dirty="0"/>
              <a:t>the spacebar to reveal the card,</a:t>
            </a:r>
            <a:r>
              <a:rPr lang="en-US" baseline="0" dirty="0"/>
              <a:t> if they choose that option.</a:t>
            </a:r>
            <a:endParaRPr lang="en-US" dirty="0"/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87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0779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9271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244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3798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119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sng" dirty="0"/>
              <a:t>The student/team has a choice</a:t>
            </a:r>
            <a:r>
              <a:rPr lang="en-US" dirty="0"/>
              <a:t>:</a:t>
            </a:r>
            <a:r>
              <a:rPr lang="en-US" baseline="0" dirty="0"/>
              <a:t> They can either get 5 points or take a chance and reveal the rare card, from which they will either lose all their points or get to change points with another team.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</a:t>
            </a:r>
            <a:r>
              <a:rPr lang="en-US" baseline="0" dirty="0"/>
              <a:t> </a:t>
            </a:r>
            <a:r>
              <a:rPr lang="en-US" dirty="0"/>
              <a:t>the spacebar to reveal the card,</a:t>
            </a:r>
            <a:r>
              <a:rPr lang="en-US" baseline="0" dirty="0"/>
              <a:t> if they choose that option.</a:t>
            </a:r>
            <a:endParaRPr lang="en-US" dirty="0"/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6303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7284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4967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sng" dirty="0"/>
              <a:t>The student/team has a choice</a:t>
            </a:r>
            <a:r>
              <a:rPr lang="en-US" dirty="0"/>
              <a:t>:</a:t>
            </a:r>
            <a:r>
              <a:rPr lang="en-US" baseline="0" dirty="0"/>
              <a:t> They can either get 5 points or take a chance and reveal the rare card, from which they will either lose all their points or get to change points with another team.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</a:t>
            </a:r>
            <a:r>
              <a:rPr lang="en-US" baseline="0" dirty="0"/>
              <a:t> </a:t>
            </a:r>
            <a:r>
              <a:rPr lang="en-US" dirty="0"/>
              <a:t>the spacebar to reveal the card,</a:t>
            </a:r>
            <a:r>
              <a:rPr lang="en-US" baseline="0" dirty="0"/>
              <a:t> if they choose that option.</a:t>
            </a:r>
            <a:endParaRPr lang="en-US" dirty="0"/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6285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Press the spacebar to reveal the first</a:t>
            </a:r>
            <a:r>
              <a:rPr lang="en-US" baseline="0" dirty="0"/>
              <a:t> card</a:t>
            </a:r>
            <a:r>
              <a:rPr lang="en-US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the student/team if they want to take the total points they have so far or draw again to possibly</a:t>
            </a:r>
            <a:r>
              <a:rPr lang="en-US" baseline="0" dirty="0"/>
              <a:t> add more points.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i="1" dirty="0"/>
              <a:t>I usually have</a:t>
            </a:r>
            <a:r>
              <a:rPr lang="en-US" i="1" baseline="0" dirty="0"/>
              <a:t> my students say “keep going” (draw again) or “stop” (take the points they’ve accumulated).</a:t>
            </a:r>
            <a:endParaRPr lang="en-US" i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this process until they either decide to take their accumulated points or reach a Bomb</a:t>
            </a:r>
            <a:r>
              <a:rPr lang="en-US" baseline="0" dirty="0"/>
              <a:t> or Nuclear </a:t>
            </a:r>
            <a:r>
              <a:rPr lang="en-US" dirty="0"/>
              <a:t>card.</a:t>
            </a:r>
          </a:p>
          <a:p>
            <a:r>
              <a:rPr lang="en-US" b="1" dirty="0"/>
              <a:t>Click the</a:t>
            </a:r>
            <a:r>
              <a:rPr lang="en-US" b="1" baseline="0" dirty="0"/>
              <a:t> ABC Cat icon in the right-hand corner to go back the question-choosing slide.</a:t>
            </a:r>
            <a:endParaRPr lang="en-US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94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39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game over = their turn is over and they get no points for</a:t>
            </a:r>
            <a:r>
              <a:rPr lang="en-US" baseline="0" dirty="0"/>
              <a:t> their turn</a:t>
            </a:r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345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“Rare cards” cannot be found in the decks where students accumulate points.</a:t>
            </a:r>
            <a:r>
              <a:rPr lang="en-US" baseline="0" dirty="0"/>
              <a:t> </a:t>
            </a:r>
            <a:r>
              <a:rPr lang="en-US" dirty="0"/>
              <a:t>They’re a separate reward event (see reward slides for details).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663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 student/team chooses</a:t>
            </a:r>
            <a:r>
              <a:rPr lang="en-US" baseline="0" dirty="0"/>
              <a:t> a letter.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</a:t>
            </a:r>
            <a:r>
              <a:rPr lang="en-US" baseline="0" dirty="0"/>
              <a:t> the letter they choose to go to the corresponding question slide.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89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Click the spacebar to make the ANSWER appear.</a:t>
            </a:r>
          </a:p>
          <a:p>
            <a:r>
              <a:rPr lang="en-US" dirty="0"/>
              <a:t>The blank</a:t>
            </a:r>
            <a:r>
              <a:rPr lang="en-US" baseline="0" dirty="0"/>
              <a:t> </a:t>
            </a:r>
            <a:r>
              <a:rPr lang="en-US" dirty="0"/>
              <a:t>space in</a:t>
            </a:r>
            <a:r>
              <a:rPr lang="en-US" baseline="0" dirty="0"/>
              <a:t> the middle is for any extra text/images you need.</a:t>
            </a:r>
            <a:endParaRPr lang="en-US" dirty="0"/>
          </a:p>
          <a:p>
            <a:r>
              <a:rPr lang="en-US" dirty="0"/>
              <a:t>Click the green button to go to the reward slide.</a:t>
            </a:r>
          </a:p>
          <a:p>
            <a:r>
              <a:rPr lang="en-US" dirty="0"/>
              <a:t>Click the red button to go back to the</a:t>
            </a:r>
            <a:r>
              <a:rPr lang="en-US" baseline="0" dirty="0"/>
              <a:t> question-choosing </a:t>
            </a:r>
            <a:r>
              <a:rPr lang="en-US" dirty="0"/>
              <a:t>slide.</a:t>
            </a:r>
            <a:endParaRPr lang="en-US" i="1" dirty="0"/>
          </a:p>
          <a:p>
            <a:endParaRPr lang="en-US" i="1" dirty="0"/>
          </a:p>
          <a:p>
            <a:r>
              <a:rPr lang="en-US" i="1" dirty="0"/>
              <a:t>Background wood texture by </a:t>
            </a:r>
            <a:r>
              <a:rPr lang="en-US" i="1" dirty="0" err="1"/>
              <a:t>vector.satrian</a:t>
            </a:r>
            <a:r>
              <a:rPr lang="en-US" i="1" dirty="0"/>
              <a:t> on https://www.vecteezy.com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F3EDB-2624-4142-B8AA-C4A16A703D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6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323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1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94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2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73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84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43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0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3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51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852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7E1F3-EA78-4056-9A26-E1D440DA0836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5ABEA-D566-435B-A1DD-AD9EFE49CC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91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4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5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6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7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8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9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30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slide" Target="slide31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32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33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34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slide" Target="slide35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2.png"/><Relationship Id="rId5" Type="http://schemas.openxmlformats.org/officeDocument/2006/relationships/slide" Target="slide36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3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slide" Target="slide8.xml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audio" Target="../media/audio4.wav"/><Relationship Id="rId9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slide" Target="slide8.xml"/><Relationship Id="rId4" Type="http://schemas.openxmlformats.org/officeDocument/2006/relationships/audio" Target="../media/audio6.wav"/><Relationship Id="rId9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audio" Target="../media/audio4.wav"/><Relationship Id="rId9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8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audio" Target="../media/audio7.wav"/><Relationship Id="rId9" Type="http://schemas.openxmlformats.org/officeDocument/2006/relationships/slide" Target="slide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4.png"/><Relationship Id="rId5" Type="http://schemas.openxmlformats.org/officeDocument/2006/relationships/image" Target="../media/image15.png"/><Relationship Id="rId10" Type="http://schemas.openxmlformats.org/officeDocument/2006/relationships/image" Target="../media/image3.png"/><Relationship Id="rId4" Type="http://schemas.openxmlformats.org/officeDocument/2006/relationships/audio" Target="../media/audio2.wav"/><Relationship Id="rId9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3.png"/><Relationship Id="rId4" Type="http://schemas.openxmlformats.org/officeDocument/2006/relationships/audio" Target="../media/audio2.wav"/><Relationship Id="rId9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slide" Target="slide8.xml"/><Relationship Id="rId4" Type="http://schemas.openxmlformats.org/officeDocument/2006/relationships/audio" Target="../media/audio6.wav"/><Relationship Id="rId9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8.png"/><Relationship Id="rId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audio" Target="../media/audio4.wav"/><Relationship Id="rId9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audio" Target="../media/audio2.wav"/><Relationship Id="rId9" Type="http://schemas.openxmlformats.org/officeDocument/2006/relationships/slide" Target="slide8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audio" Target="../media/audio7.wav"/><Relationship Id="rId9" Type="http://schemas.openxmlformats.org/officeDocument/2006/relationships/slide" Target="slide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audio" Target="../media/audio7.wav"/><Relationship Id="rId9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0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3.png"/><Relationship Id="rId5" Type="http://schemas.openxmlformats.org/officeDocument/2006/relationships/image" Target="../media/image15.png"/><Relationship Id="rId10" Type="http://schemas.openxmlformats.org/officeDocument/2006/relationships/image" Target="../media/image9.png"/><Relationship Id="rId4" Type="http://schemas.openxmlformats.org/officeDocument/2006/relationships/audio" Target="../media/audio4.wav"/><Relationship Id="rId9" Type="http://schemas.openxmlformats.org/officeDocument/2006/relationships/image" Target="../media/image8.png"/><Relationship Id="rId1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4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audio" Target="../media/audio2.wav"/><Relationship Id="rId9" Type="http://schemas.openxmlformats.org/officeDocument/2006/relationships/image" Target="../media/image2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3.png"/><Relationship Id="rId5" Type="http://schemas.openxmlformats.org/officeDocument/2006/relationships/image" Target="../media/image15.png"/><Relationship Id="rId10" Type="http://schemas.openxmlformats.org/officeDocument/2006/relationships/slide" Target="slide8.xml"/><Relationship Id="rId4" Type="http://schemas.openxmlformats.org/officeDocument/2006/relationships/audio" Target="../media/audio6.wav"/><Relationship Id="rId9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.png"/><Relationship Id="rId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4.wav"/><Relationship Id="rId9" Type="http://schemas.openxmlformats.org/officeDocument/2006/relationships/image" Target="../media/image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.png"/><Relationship Id="rId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23.png"/><Relationship Id="rId1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audio" Target="../media/audio5.wav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23.png"/><Relationship Id="rId4" Type="http://schemas.openxmlformats.org/officeDocument/2006/relationships/audio" Target="../media/audio7.wav"/><Relationship Id="rId9" Type="http://schemas.openxmlformats.org/officeDocument/2006/relationships/slide" Target="slide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17.xml"/><Relationship Id="rId18" Type="http://schemas.openxmlformats.org/officeDocument/2006/relationships/slide" Target="slide22.xml"/><Relationship Id="rId3" Type="http://schemas.openxmlformats.org/officeDocument/2006/relationships/image" Target="../media/image2.png"/><Relationship Id="rId7" Type="http://schemas.openxmlformats.org/officeDocument/2006/relationships/slide" Target="slide11.xml"/><Relationship Id="rId12" Type="http://schemas.openxmlformats.org/officeDocument/2006/relationships/slide" Target="slide16.xml"/><Relationship Id="rId17" Type="http://schemas.openxmlformats.org/officeDocument/2006/relationships/slide" Target="slide21.xml"/><Relationship Id="rId2" Type="http://schemas.openxmlformats.org/officeDocument/2006/relationships/notesSlide" Target="../notesSlides/notesSlide8.xml"/><Relationship Id="rId16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15.xml"/><Relationship Id="rId5" Type="http://schemas.microsoft.com/office/2007/relationships/hdphoto" Target="../media/hdphoto1.wdp"/><Relationship Id="rId15" Type="http://schemas.openxmlformats.org/officeDocument/2006/relationships/slide" Target="slide19.xml"/><Relationship Id="rId10" Type="http://schemas.openxmlformats.org/officeDocument/2006/relationships/slide" Target="slide14.xml"/><Relationship Id="rId19" Type="http://schemas.openxmlformats.org/officeDocument/2006/relationships/slide" Target="slide9.xml"/><Relationship Id="rId4" Type="http://schemas.openxmlformats.org/officeDocument/2006/relationships/image" Target="../media/image14.png"/><Relationship Id="rId9" Type="http://schemas.openxmlformats.org/officeDocument/2006/relationships/slide" Target="slide13.xml"/><Relationship Id="rId14" Type="http://schemas.openxmlformats.org/officeDocument/2006/relationships/slide" Target="slide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slide" Target="slide23.xml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785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3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5282320" y="5517846"/>
              <a:ext cx="1627370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Were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933928" y="3354269"/>
            <a:ext cx="6324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What is the past tense for “are”?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845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4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4634706" y="5517846"/>
              <a:ext cx="2922595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toothache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3907071" y="2901617"/>
            <a:ext cx="415209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Unscramble the word:</a:t>
            </a:r>
          </a:p>
          <a:p>
            <a:pPr algn="ctr"/>
            <a:endParaRPr lang="en-US" sz="4000" dirty="0">
              <a:latin typeface="Curse Casual" panose="020B0606020101010101" pitchFamily="34" charset="0"/>
            </a:endParaRPr>
          </a:p>
          <a:p>
            <a:pPr algn="ctr"/>
            <a:r>
              <a:rPr lang="en-US" sz="4000" dirty="0" err="1">
                <a:latin typeface="Curse Casual" panose="020B0606020101010101" pitchFamily="34" charset="0"/>
              </a:rPr>
              <a:t>ootthhace</a:t>
            </a:r>
            <a:endParaRPr lang="en-US" sz="4000" dirty="0">
              <a:latin typeface="Curse Casual" panose="020B0606020101010101" pitchFamily="34" charset="0"/>
            </a:endParaRP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502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5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4503261" y="5517846"/>
              <a:ext cx="3185488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wrong, you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611713" y="2915182"/>
            <a:ext cx="69685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Complete the sentence:</a:t>
            </a:r>
          </a:p>
          <a:p>
            <a:pPr algn="ctr"/>
            <a:r>
              <a:rPr lang="en-US" sz="4000" dirty="0">
                <a:latin typeface="Curse Casual" panose="020B0606020101010101" pitchFamily="34" charset="0"/>
              </a:rPr>
              <a:t>What’s _____? Do _____ have a fever?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390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3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3876605"/>
            <a:ext cx="9394750" cy="2798516"/>
            <a:chOff x="1460971" y="3876605"/>
            <a:chExt cx="9394750" cy="2798516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2549459" y="3876605"/>
              <a:ext cx="7093609" cy="230832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4800" dirty="0">
                  <a:latin typeface="Curse Casual" panose="020B0606020101010101" pitchFamily="34" charset="0"/>
                </a:rPr>
                <a:t>Yes, they did.</a:t>
              </a:r>
            </a:p>
            <a:p>
              <a:pPr algn="ctr"/>
              <a:r>
                <a:rPr lang="en-US" sz="4800" dirty="0">
                  <a:latin typeface="Curse Casual" panose="020B0606020101010101" pitchFamily="34" charset="0"/>
                </a:rPr>
                <a:t>No, they didn’t enjoy the picnic.</a:t>
              </a:r>
            </a:p>
            <a:p>
              <a:pPr algn="ctr"/>
              <a:r>
                <a:rPr lang="en-US" sz="4800" dirty="0">
                  <a:solidFill>
                    <a:srgbClr val="FFFF00"/>
                  </a:solidFill>
                  <a:latin typeface="Curse Casual" panose="020B0606020101010101" pitchFamily="34" charset="0"/>
                </a:rPr>
                <a:t>Yes, they enjoyed the picnic.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637208" y="2346434"/>
            <a:ext cx="68772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Did they enjoy the picnic yesterday?</a:t>
            </a:r>
          </a:p>
          <a:p>
            <a:pPr algn="ctr"/>
            <a:endParaRPr lang="en-US" sz="4000" dirty="0">
              <a:latin typeface="Curse Casual" panose="020B0606020101010101" pitchFamily="34" charset="0"/>
            </a:endParaRP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067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96608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3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1808612" y="5517846"/>
              <a:ext cx="8574784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I went to ________ , yesterday.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3220832" y="3097791"/>
            <a:ext cx="55050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Where did you go yesterday?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143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3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4556157" y="5517846"/>
              <a:ext cx="3079689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Dumplings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4019950" y="3137771"/>
            <a:ext cx="41520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Unscramble the word:</a:t>
            </a:r>
          </a:p>
          <a:p>
            <a:pPr algn="ctr"/>
            <a:r>
              <a:rPr lang="en-US" sz="4000" dirty="0" err="1">
                <a:latin typeface="Curse Casual" panose="020B0606020101010101" pitchFamily="34" charset="0"/>
              </a:rPr>
              <a:t>plmiundgs</a:t>
            </a:r>
            <a:endParaRPr lang="en-US" sz="4000" dirty="0">
              <a:latin typeface="Curse Casual" panose="020B0606020101010101" pitchFamily="34" charset="0"/>
            </a:endParaRP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978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3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1517673" y="5517846"/>
              <a:ext cx="9156674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She goes to bed at ___ every day.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251057" y="3354269"/>
            <a:ext cx="7689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What time does she go to bed every day?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078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2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4917472" y="5506118"/>
              <a:ext cx="1770036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JAPAN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726836" y="2828360"/>
            <a:ext cx="59346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urse Casual" panose="020B0606020101010101" pitchFamily="34" charset="0"/>
              </a:rPr>
              <a:t>In which country is </a:t>
            </a:r>
            <a:r>
              <a:rPr lang="en-US" sz="4000">
                <a:latin typeface="Curse Casual" panose="020B0606020101010101" pitchFamily="34" charset="0"/>
              </a:rPr>
              <a:t>Mount Fuji?</a:t>
            </a:r>
            <a:endParaRPr lang="en-US" sz="4000" dirty="0">
              <a:latin typeface="Curse Casual" panose="020B0606020101010101" pitchFamily="34" charset="0"/>
            </a:endParaRP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A89F7C-409D-2980-A8ED-09AA4DF0402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3616" y="3561698"/>
            <a:ext cx="3226276" cy="157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5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784583" y="501395"/>
              <a:ext cx="262283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3672915" y="5517846"/>
              <a:ext cx="4846198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glasses / bottles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224609" y="3354269"/>
            <a:ext cx="7742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May I have two _______ of water, please?</a:t>
            </a:r>
            <a:endParaRPr lang="en-US" sz="4000" dirty="0">
              <a:solidFill>
                <a:schemeClr val="bg1">
                  <a:lumMod val="75000"/>
                </a:schemeClr>
              </a:solidFill>
              <a:latin typeface="Curse Casual" panose="020B0606020101010101" pitchFamily="34" charset="0"/>
            </a:endParaRP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01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2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3325055" y="5517846"/>
              <a:ext cx="5541903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I ____ on weekends.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3037566" y="3192487"/>
            <a:ext cx="56653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What do you do on weekends?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089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Instructions Text"/>
          <p:cNvSpPr txBox="1"/>
          <p:nvPr/>
        </p:nvSpPr>
        <p:spPr>
          <a:xfrm>
            <a:off x="1096118" y="2566778"/>
            <a:ext cx="9999764" cy="18651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CHOOSE A LETTER &amp;</a:t>
            </a:r>
            <a:b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</a:b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 </a:t>
            </a: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ANSWER A QUESTION</a:t>
            </a: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.</a:t>
            </a: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119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2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3103841" y="5517846"/>
              <a:ext cx="5984332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Noodles, steak, rice…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889038" y="3354269"/>
            <a:ext cx="64139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Name 5 foods that you like to eat.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665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3855647" y="501395"/>
              <a:ext cx="448071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Bonus question.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2182917" y="5517846"/>
              <a:ext cx="7826181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She watches TV every night.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1460971" y="3220847"/>
            <a:ext cx="6056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What does Amy do every night? 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94C9FE-F928-4BCA-D7A0-B1C9C19DB17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27917" y="2228146"/>
            <a:ext cx="2616200" cy="261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3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1" y="1074030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3855648" y="501395"/>
              <a:ext cx="4480714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Bonus question.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1656334" y="5517846"/>
              <a:ext cx="8879354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She wakes up at 6:45 every day.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261456" y="2419469"/>
            <a:ext cx="76690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urse Casual" panose="020B0606020101010101" pitchFamily="34" charset="0"/>
              </a:rPr>
              <a:t>What time does Jane wake up every day?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F5FB42-1287-6D0F-7446-F6730EC011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29639" y="3243515"/>
            <a:ext cx="2132719" cy="213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omb Card"/>
          <p:cNvGrpSpPr/>
          <p:nvPr/>
        </p:nvGrpSpPr>
        <p:grpSpPr>
          <a:xfrm>
            <a:off x="1270321" y="604312"/>
            <a:ext cx="4212701" cy="5718544"/>
            <a:chOff x="5208636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1-Point Card"/>
          <p:cNvGrpSpPr/>
          <p:nvPr/>
        </p:nvGrpSpPr>
        <p:grpSpPr>
          <a:xfrm>
            <a:off x="1270321" y="604312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3" name="4-Point Card"/>
          <p:cNvGrpSpPr/>
          <p:nvPr/>
        </p:nvGrpSpPr>
        <p:grpSpPr>
          <a:xfrm>
            <a:off x="1270321" y="604312"/>
            <a:ext cx="4212701" cy="5718544"/>
            <a:chOff x="6095999" y="569728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3-Point Card"/>
          <p:cNvGrpSpPr/>
          <p:nvPr/>
        </p:nvGrpSpPr>
        <p:grpSpPr>
          <a:xfrm>
            <a:off x="1245935" y="604312"/>
            <a:ext cx="4261473" cy="5718544"/>
            <a:chOff x="5302037" y="569728"/>
            <a:chExt cx="4261473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1" name="Back of Car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3742" y="537251"/>
            <a:ext cx="4285859" cy="5852667"/>
          </a:xfrm>
          <a:prstGeom prst="rect">
            <a:avLst/>
          </a:prstGeom>
        </p:spPr>
      </p:pic>
      <p:sp>
        <p:nvSpPr>
          <p:cNvPr id="22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6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8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2502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3" grpId="2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Nuclear Card"/>
          <p:cNvGrpSpPr/>
          <p:nvPr/>
        </p:nvGrpSpPr>
        <p:grpSpPr>
          <a:xfrm>
            <a:off x="1283970" y="584189"/>
            <a:ext cx="4212701" cy="5718544"/>
            <a:chOff x="5302734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02734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158372" y="611020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548621" y="5376199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</p:grpSp>
      <p:grpSp>
        <p:nvGrpSpPr>
          <p:cNvPr id="17" name="2-Point Card"/>
          <p:cNvGrpSpPr/>
          <p:nvPr/>
        </p:nvGrpSpPr>
        <p:grpSpPr>
          <a:xfrm>
            <a:off x="1283970" y="584189"/>
            <a:ext cx="4212701" cy="5718544"/>
            <a:chOff x="5339507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4" name="1-Point Card"/>
          <p:cNvGrpSpPr/>
          <p:nvPr/>
        </p:nvGrpSpPr>
        <p:grpSpPr>
          <a:xfrm>
            <a:off x="1283970" y="584189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3" name="1-Point Card"/>
          <p:cNvGrpSpPr/>
          <p:nvPr/>
        </p:nvGrpSpPr>
        <p:grpSpPr>
          <a:xfrm>
            <a:off x="1283970" y="584189"/>
            <a:ext cx="4212701" cy="5718544"/>
            <a:chOff x="5067361" y="352811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9" name="3-Point Card"/>
          <p:cNvGrpSpPr/>
          <p:nvPr/>
        </p:nvGrpSpPr>
        <p:grpSpPr>
          <a:xfrm>
            <a:off x="1213864" y="584189"/>
            <a:ext cx="4261473" cy="5718544"/>
            <a:chOff x="5302037" y="569728"/>
            <a:chExt cx="4261473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5" name="Back of Car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7322" y="517128"/>
            <a:ext cx="4285859" cy="5852667"/>
          </a:xfrm>
          <a:prstGeom prst="rect">
            <a:avLst/>
          </a:prstGeom>
        </p:spPr>
      </p:pic>
      <p:sp>
        <p:nvSpPr>
          <p:cNvPr id="44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7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9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4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0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1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pic>
        <p:nvPicPr>
          <p:cNvPr id="31" name="Back to Home Button" descr="Exploding Kittens, Inc - GetApkApps.com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12690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uclea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32" presetClass="emph" presetSubtype="0" repeatCount="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5" grpId="1"/>
      <p:bldP spid="45" grpId="2"/>
      <p:bldP spid="37" grpId="0"/>
      <p:bldP spid="37" grpId="1"/>
      <p:bldP spid="39" grpId="0"/>
      <p:bldP spid="39" grpId="1"/>
      <p:bldP spid="40" grpId="0"/>
      <p:bldP spid="40" grpId="1"/>
      <p:bldP spid="41" grpId="0"/>
      <p:bldP spid="41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Bomb Card"/>
          <p:cNvGrpSpPr/>
          <p:nvPr/>
        </p:nvGrpSpPr>
        <p:grpSpPr>
          <a:xfrm>
            <a:off x="1270321" y="569158"/>
            <a:ext cx="4212701" cy="5718544"/>
            <a:chOff x="5208636" y="569728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2-Point Card"/>
          <p:cNvGrpSpPr/>
          <p:nvPr/>
        </p:nvGrpSpPr>
        <p:grpSpPr>
          <a:xfrm>
            <a:off x="1270321" y="569158"/>
            <a:ext cx="4212701" cy="5718544"/>
            <a:chOff x="5339507" y="569728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3-Point Card"/>
          <p:cNvGrpSpPr/>
          <p:nvPr/>
        </p:nvGrpSpPr>
        <p:grpSpPr>
          <a:xfrm>
            <a:off x="1245935" y="569158"/>
            <a:ext cx="4261473" cy="5718544"/>
            <a:chOff x="5302037" y="569728"/>
            <a:chExt cx="4261473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17" name="Back of Car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3742" y="502097"/>
            <a:ext cx="4285859" cy="5852667"/>
          </a:xfrm>
          <a:prstGeom prst="rect">
            <a:avLst/>
          </a:prstGeom>
        </p:spPr>
      </p:pic>
      <p:sp>
        <p:nvSpPr>
          <p:cNvPr id="18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19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0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1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76665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  <p:bldP spid="19" grpId="2"/>
      <p:bldP spid="20" grpId="0"/>
      <p:bldP spid="20" grpId="1"/>
      <p:bldP spid="21" grpId="0"/>
      <p:bldP spid="21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1992" y="-2878183"/>
            <a:ext cx="16708246" cy="12771122"/>
          </a:xfrm>
          <a:prstGeom prst="rect">
            <a:avLst/>
          </a:prstGeom>
        </p:spPr>
      </p:pic>
      <p:grpSp>
        <p:nvGrpSpPr>
          <p:cNvPr id="6" name="Rare Card Back"/>
          <p:cNvGrpSpPr/>
          <p:nvPr/>
        </p:nvGrpSpPr>
        <p:grpSpPr>
          <a:xfrm>
            <a:off x="610466" y="571580"/>
            <a:ext cx="4572000" cy="5852667"/>
            <a:chOff x="4873873" y="697538"/>
            <a:chExt cx="4572000" cy="5852667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6944" y="697538"/>
              <a:ext cx="4285859" cy="5852667"/>
            </a:xfrm>
            <a:prstGeom prst="rect">
              <a:avLst/>
            </a:prstGeom>
          </p:spPr>
        </p:pic>
        <p:pic>
          <p:nvPicPr>
            <p:cNvPr id="9" name="Sparkle" descr="via GIPHY in 2021 | Glitter gif, Overlays transparent, Random 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873" y="697538"/>
              <a:ext cx="4572000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Rare Card - Change Points"/>
          <p:cNvGrpSpPr/>
          <p:nvPr/>
        </p:nvGrpSpPr>
        <p:grpSpPr>
          <a:xfrm>
            <a:off x="816241" y="638641"/>
            <a:ext cx="4212701" cy="5718544"/>
            <a:chOff x="5656260" y="569728"/>
            <a:chExt cx="4212701" cy="5718544"/>
          </a:xfrm>
        </p:grpSpPr>
        <p:pic>
          <p:nvPicPr>
            <p:cNvPr id="11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56260" y="569728"/>
              <a:ext cx="4212701" cy="571854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003955" y="686436"/>
              <a:ext cx="35173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0800000">
              <a:off x="6003955" y="5298978"/>
              <a:ext cx="35173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</p:grpSp>
      <p:pic>
        <p:nvPicPr>
          <p:cNvPr id="3" name="Back to Home Button" descr="Exploding Kittens, Inc - GetApkApps.com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Instructions"/>
          <p:cNvSpPr txBox="1"/>
          <p:nvPr/>
        </p:nvSpPr>
        <p:spPr>
          <a:xfrm>
            <a:off x="5778041" y="1616185"/>
            <a:ext cx="5868864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96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9120F">
                      <a:alpha val="62745"/>
                    </a:srgbClr>
                  </a:glow>
                </a:effectLst>
                <a:latin typeface="Curse Casual" panose="020B0606020101010101" pitchFamily="34" charset="0"/>
              </a:rPr>
              <a:t>YOU FOUND A RARE CARD!</a:t>
            </a:r>
            <a:endParaRPr lang="en-US" sz="9600" dirty="0">
              <a:solidFill>
                <a:schemeClr val="bg1"/>
              </a:solidFill>
              <a:effectLst>
                <a:glow rad="139700">
                  <a:srgbClr val="99120F">
                    <a:alpha val="62745"/>
                  </a:srgbClr>
                </a:glow>
              </a:effectLst>
              <a:latin typeface="Curse Casual" panose="020B0606020101010101" pitchFamily="34" charset="0"/>
            </a:endParaRPr>
          </a:p>
          <a:p>
            <a:pPr algn="ctr">
              <a:lnSpc>
                <a:spcPct val="75000"/>
              </a:lnSpc>
            </a:pPr>
            <a:br>
              <a:rPr lang="en-US" sz="2400" dirty="0">
                <a:solidFill>
                  <a:schemeClr val="bg1"/>
                </a:solidFill>
                <a:effectLst>
                  <a:glow rad="139700">
                    <a:schemeClr val="accent2">
                      <a:lumMod val="75000"/>
                      <a:alpha val="85000"/>
                    </a:schemeClr>
                  </a:glow>
                </a:effectLst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Reveal it or get </a:t>
            </a:r>
            <a:b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5 points?</a:t>
            </a:r>
          </a:p>
        </p:txBody>
      </p:sp>
    </p:spTree>
    <p:extLst>
      <p:ext uri="{BB962C8B-B14F-4D97-AF65-F5344CB8AC3E}">
        <p14:creationId xmlns:p14="http://schemas.microsoft.com/office/powerpoint/2010/main" val="71367226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are Card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ge Pts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Bomb Card"/>
          <p:cNvGrpSpPr/>
          <p:nvPr/>
        </p:nvGrpSpPr>
        <p:grpSpPr>
          <a:xfrm>
            <a:off x="1270321" y="581519"/>
            <a:ext cx="4212701" cy="5718544"/>
            <a:chOff x="5208636" y="569728"/>
            <a:chExt cx="4212701" cy="5718544"/>
          </a:xfrm>
        </p:grpSpPr>
        <p:pic>
          <p:nvPicPr>
            <p:cNvPr id="26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grpSp>
        <p:nvGrpSpPr>
          <p:cNvPr id="21" name="1-Point Card"/>
          <p:cNvGrpSpPr/>
          <p:nvPr/>
        </p:nvGrpSpPr>
        <p:grpSpPr>
          <a:xfrm>
            <a:off x="1270321" y="581519"/>
            <a:ext cx="4212701" cy="5718544"/>
            <a:chOff x="5067361" y="352811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pic>
        <p:nvPicPr>
          <p:cNvPr id="3" name="Back to Home Button" descr="Exploding Kittens, Inc - GetApkApps.com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2-Point Card"/>
          <p:cNvGrpSpPr/>
          <p:nvPr/>
        </p:nvGrpSpPr>
        <p:grpSpPr>
          <a:xfrm>
            <a:off x="1270321" y="581519"/>
            <a:ext cx="4212701" cy="5718544"/>
            <a:chOff x="5339507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7" name="1-Point Card"/>
          <p:cNvGrpSpPr/>
          <p:nvPr/>
        </p:nvGrpSpPr>
        <p:grpSpPr>
          <a:xfrm>
            <a:off x="1270321" y="581519"/>
            <a:ext cx="4212701" cy="5718544"/>
            <a:chOff x="5067361" y="352811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3" name="5-Point Card"/>
          <p:cNvGrpSpPr/>
          <p:nvPr/>
        </p:nvGrpSpPr>
        <p:grpSpPr>
          <a:xfrm>
            <a:off x="1270321" y="581519"/>
            <a:ext cx="4212701" cy="5718544"/>
            <a:chOff x="5522394" y="668570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4" name="1-Point Card"/>
          <p:cNvGrpSpPr/>
          <p:nvPr/>
        </p:nvGrpSpPr>
        <p:grpSpPr>
          <a:xfrm>
            <a:off x="1270321" y="581519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pic>
        <p:nvPicPr>
          <p:cNvPr id="29" name="Back of Car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3742" y="514458"/>
            <a:ext cx="4285859" cy="5852667"/>
          </a:xfrm>
          <a:prstGeom prst="rect">
            <a:avLst/>
          </a:prstGeom>
        </p:spPr>
      </p:pic>
      <p:sp>
        <p:nvSpPr>
          <p:cNvPr id="30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1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2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6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9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7" name="Points"/>
          <p:cNvSpPr/>
          <p:nvPr/>
        </p:nvSpPr>
        <p:spPr>
          <a:xfrm>
            <a:off x="7521735" y="2016018"/>
            <a:ext cx="294753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92598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1" grpId="2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7" grpId="0"/>
      <p:bldP spid="3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Nuclear Card"/>
          <p:cNvGrpSpPr/>
          <p:nvPr/>
        </p:nvGrpSpPr>
        <p:grpSpPr>
          <a:xfrm>
            <a:off x="1270321" y="593124"/>
            <a:ext cx="4212701" cy="5718544"/>
            <a:chOff x="5302734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02734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158372" y="611020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548621" y="5376199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3-Point Card"/>
          <p:cNvGrpSpPr/>
          <p:nvPr/>
        </p:nvGrpSpPr>
        <p:grpSpPr>
          <a:xfrm>
            <a:off x="1245935" y="593124"/>
            <a:ext cx="4261473" cy="5718544"/>
            <a:chOff x="5302037" y="569728"/>
            <a:chExt cx="4261473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4" name="2-Point Card"/>
          <p:cNvGrpSpPr/>
          <p:nvPr/>
        </p:nvGrpSpPr>
        <p:grpSpPr>
          <a:xfrm>
            <a:off x="1270321" y="593124"/>
            <a:ext cx="4212701" cy="5718544"/>
            <a:chOff x="5339507" y="569728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3" name="5-Point Card"/>
          <p:cNvGrpSpPr/>
          <p:nvPr/>
        </p:nvGrpSpPr>
        <p:grpSpPr>
          <a:xfrm>
            <a:off x="1270321" y="593124"/>
            <a:ext cx="4212701" cy="5718544"/>
            <a:chOff x="5522394" y="668570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7" name="2-Point Card"/>
          <p:cNvGrpSpPr/>
          <p:nvPr/>
        </p:nvGrpSpPr>
        <p:grpSpPr>
          <a:xfrm>
            <a:off x="1270321" y="593124"/>
            <a:ext cx="4212701" cy="5718544"/>
            <a:chOff x="5339507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5" name="Back of Car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3742" y="526063"/>
            <a:ext cx="4285859" cy="5852667"/>
          </a:xfrm>
          <a:prstGeom prst="rect">
            <a:avLst/>
          </a:prstGeom>
        </p:spPr>
      </p:pic>
      <p:sp>
        <p:nvSpPr>
          <p:cNvPr id="26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7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8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9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1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9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0" name="Points"/>
          <p:cNvSpPr/>
          <p:nvPr/>
        </p:nvSpPr>
        <p:spPr>
          <a:xfrm>
            <a:off x="7654426" y="2016018"/>
            <a:ext cx="2682151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163907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uclea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32" presetClass="emph" presetSubtype="0" repeatCount="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7" grpId="2"/>
      <p:bldP spid="28" grpId="0"/>
      <p:bldP spid="28" grpId="1"/>
      <p:bldP spid="29" grpId="0"/>
      <p:bldP spid="29" grpId="1"/>
      <p:bldP spid="31" grpId="0"/>
      <p:bldP spid="31" grpId="1"/>
      <p:bldP spid="30" grpId="0"/>
      <p:bldP spid="3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Bomb Card"/>
          <p:cNvGrpSpPr/>
          <p:nvPr/>
        </p:nvGrpSpPr>
        <p:grpSpPr>
          <a:xfrm>
            <a:off x="1270321" y="581766"/>
            <a:ext cx="4212701" cy="5718544"/>
            <a:chOff x="5208636" y="569728"/>
            <a:chExt cx="4212701" cy="5718544"/>
          </a:xfrm>
        </p:grpSpPr>
        <p:pic>
          <p:nvPicPr>
            <p:cNvPr id="34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grpSp>
        <p:nvGrpSpPr>
          <p:cNvPr id="13" name="3-Point Card"/>
          <p:cNvGrpSpPr/>
          <p:nvPr/>
        </p:nvGrpSpPr>
        <p:grpSpPr>
          <a:xfrm>
            <a:off x="1245935" y="581766"/>
            <a:ext cx="4261473" cy="5718544"/>
            <a:chOff x="5302037" y="569728"/>
            <a:chExt cx="4261473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5" name="2-Point Card"/>
          <p:cNvGrpSpPr/>
          <p:nvPr/>
        </p:nvGrpSpPr>
        <p:grpSpPr>
          <a:xfrm>
            <a:off x="1270321" y="581766"/>
            <a:ext cx="4212701" cy="5718544"/>
            <a:chOff x="5339507" y="569728"/>
            <a:chExt cx="4212701" cy="5718544"/>
          </a:xfrm>
        </p:grpSpPr>
        <p:pic>
          <p:nvPicPr>
            <p:cNvPr id="26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3" name="Back to Home Button" descr="Exploding Kittens, Inc - GetApkApps.com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1-Point Card"/>
          <p:cNvGrpSpPr/>
          <p:nvPr/>
        </p:nvGrpSpPr>
        <p:grpSpPr>
          <a:xfrm>
            <a:off x="1270321" y="581766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9" name="2-Point Card"/>
          <p:cNvGrpSpPr/>
          <p:nvPr/>
        </p:nvGrpSpPr>
        <p:grpSpPr>
          <a:xfrm>
            <a:off x="1270321" y="581766"/>
            <a:ext cx="4212701" cy="5718544"/>
            <a:chOff x="5339507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7" name="2-Point Card"/>
          <p:cNvGrpSpPr/>
          <p:nvPr/>
        </p:nvGrpSpPr>
        <p:grpSpPr>
          <a:xfrm>
            <a:off x="1270321" y="581766"/>
            <a:ext cx="4212701" cy="5718544"/>
            <a:chOff x="5339507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1" name="2-Point Card"/>
          <p:cNvGrpSpPr/>
          <p:nvPr/>
        </p:nvGrpSpPr>
        <p:grpSpPr>
          <a:xfrm>
            <a:off x="1270321" y="581766"/>
            <a:ext cx="4212701" cy="5718544"/>
            <a:chOff x="5339507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37" name="Back of Car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3742" y="514705"/>
            <a:ext cx="4285859" cy="5852667"/>
          </a:xfrm>
          <a:prstGeom prst="rect">
            <a:avLst/>
          </a:prstGeom>
        </p:spPr>
      </p:pic>
      <p:sp>
        <p:nvSpPr>
          <p:cNvPr id="38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9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0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1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4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2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6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9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6" name="Points"/>
          <p:cNvSpPr/>
          <p:nvPr/>
        </p:nvSpPr>
        <p:spPr>
          <a:xfrm>
            <a:off x="7642583" y="2016018"/>
            <a:ext cx="2705838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01245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9" grpId="1"/>
      <p:bldP spid="39" grpId="2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5" grpId="0"/>
      <p:bldP spid="45" grpId="1"/>
      <p:bldP spid="46" grpId="0"/>
      <p:bldP spid="4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Instructions Text"/>
          <p:cNvSpPr txBox="1"/>
          <p:nvPr/>
        </p:nvSpPr>
        <p:spPr>
          <a:xfrm>
            <a:off x="1096118" y="2123581"/>
            <a:ext cx="9999764" cy="27515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IF YOU’RE RIGHT, YOU </a:t>
            </a:r>
            <a:b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</a:b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CAN </a:t>
            </a: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PLAY A CARD GAME</a:t>
            </a: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 </a:t>
            </a:r>
            <a:b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</a:b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FOR POINTS!</a:t>
            </a:r>
            <a:endParaRPr lang="en-US" sz="7200" dirty="0">
              <a:gradFill flip="none" rotWithShape="1">
                <a:gsLst>
                  <a:gs pos="29000">
                    <a:srgbClr val="F8DC31"/>
                  </a:gs>
                  <a:gs pos="70000">
                    <a:srgbClr val="F15F29"/>
                  </a:gs>
                </a:gsLst>
                <a:lin ang="16200000" scaled="1"/>
                <a:tileRect/>
              </a:gradFill>
              <a:effectLst>
                <a:glow rad="139700">
                  <a:srgbClr val="9B151B">
                    <a:alpha val="84706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9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Bomb Card"/>
          <p:cNvGrpSpPr/>
          <p:nvPr/>
        </p:nvGrpSpPr>
        <p:grpSpPr>
          <a:xfrm>
            <a:off x="1270321" y="589037"/>
            <a:ext cx="4212701" cy="5718544"/>
            <a:chOff x="5208636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4-Point Card"/>
          <p:cNvGrpSpPr/>
          <p:nvPr/>
        </p:nvGrpSpPr>
        <p:grpSpPr>
          <a:xfrm>
            <a:off x="1270321" y="589037"/>
            <a:ext cx="4212701" cy="5718544"/>
            <a:chOff x="6095999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5" name="Back of Car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3742" y="521976"/>
            <a:ext cx="4285859" cy="5852667"/>
          </a:xfrm>
          <a:prstGeom prst="rect">
            <a:avLst/>
          </a:prstGeom>
        </p:spPr>
      </p:pic>
      <p:sp>
        <p:nvSpPr>
          <p:cNvPr id="13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1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1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4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80502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4" grpId="2"/>
      <p:bldP spid="15" grpId="0"/>
      <p:bldP spid="15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1992" y="-2878183"/>
            <a:ext cx="16708246" cy="12771122"/>
          </a:xfrm>
          <a:prstGeom prst="rect">
            <a:avLst/>
          </a:prstGeom>
        </p:spPr>
      </p:pic>
      <p:grpSp>
        <p:nvGrpSpPr>
          <p:cNvPr id="6" name="Rare Card Back"/>
          <p:cNvGrpSpPr/>
          <p:nvPr/>
        </p:nvGrpSpPr>
        <p:grpSpPr>
          <a:xfrm>
            <a:off x="610466" y="571580"/>
            <a:ext cx="4572000" cy="5852667"/>
            <a:chOff x="4873873" y="697538"/>
            <a:chExt cx="4572000" cy="5852667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6944" y="697538"/>
              <a:ext cx="4285859" cy="5852667"/>
            </a:xfrm>
            <a:prstGeom prst="rect">
              <a:avLst/>
            </a:prstGeom>
          </p:spPr>
        </p:pic>
        <p:pic>
          <p:nvPicPr>
            <p:cNvPr id="9" name="Sparkle" descr="via GIPHY in 2021 | Glitter gif, Overlays transparent, Random 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873" y="697538"/>
              <a:ext cx="4572000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Back to Home Button" descr="Exploding Kittens, Inc - GetApkApps.com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Rare Card - Lose All Points"/>
          <p:cNvGrpSpPr/>
          <p:nvPr/>
        </p:nvGrpSpPr>
        <p:grpSpPr>
          <a:xfrm>
            <a:off x="779663" y="623832"/>
            <a:ext cx="4212701" cy="5718544"/>
            <a:chOff x="5432746" y="569728"/>
            <a:chExt cx="4212701" cy="5718544"/>
          </a:xfrm>
        </p:grpSpPr>
        <p:pic>
          <p:nvPicPr>
            <p:cNvPr id="16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32746" y="569728"/>
              <a:ext cx="4212701" cy="57185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613266" y="697811"/>
              <a:ext cx="379142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LOSE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5553152" y="5311765"/>
              <a:ext cx="39116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</a:t>
              </a:r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LSOE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</p:grpSp>
      <p:sp>
        <p:nvSpPr>
          <p:cNvPr id="13" name="Instructions"/>
          <p:cNvSpPr txBox="1"/>
          <p:nvPr/>
        </p:nvSpPr>
        <p:spPr>
          <a:xfrm>
            <a:off x="5778041" y="1616185"/>
            <a:ext cx="5868864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96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9120F">
                      <a:alpha val="62745"/>
                    </a:srgbClr>
                  </a:glow>
                </a:effectLst>
                <a:latin typeface="Curse Casual" panose="020B0606020101010101" pitchFamily="34" charset="0"/>
              </a:rPr>
              <a:t>YOU FOUND A RARE CARD!</a:t>
            </a:r>
            <a:endParaRPr lang="en-US" sz="9600" dirty="0">
              <a:solidFill>
                <a:schemeClr val="bg1"/>
              </a:solidFill>
              <a:effectLst>
                <a:glow rad="139700">
                  <a:srgbClr val="99120F">
                    <a:alpha val="62745"/>
                  </a:srgbClr>
                </a:glow>
              </a:effectLst>
              <a:latin typeface="Curse Casual" panose="020B0606020101010101" pitchFamily="34" charset="0"/>
            </a:endParaRPr>
          </a:p>
          <a:p>
            <a:pPr algn="ctr">
              <a:lnSpc>
                <a:spcPct val="75000"/>
              </a:lnSpc>
            </a:pPr>
            <a:br>
              <a:rPr lang="en-US" sz="2400" dirty="0">
                <a:solidFill>
                  <a:schemeClr val="bg1"/>
                </a:solidFill>
                <a:effectLst>
                  <a:glow rad="139700">
                    <a:schemeClr val="accent2">
                      <a:lumMod val="75000"/>
                      <a:alpha val="85000"/>
                    </a:schemeClr>
                  </a:glow>
                </a:effectLst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Reveal it or get </a:t>
            </a:r>
            <a:b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5 points?</a:t>
            </a:r>
          </a:p>
        </p:txBody>
      </p:sp>
    </p:spTree>
    <p:extLst>
      <p:ext uri="{BB962C8B-B14F-4D97-AF65-F5344CB8AC3E}">
        <p14:creationId xmlns:p14="http://schemas.microsoft.com/office/powerpoint/2010/main" val="101096533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are Card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se All Pts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omb Card"/>
          <p:cNvGrpSpPr/>
          <p:nvPr/>
        </p:nvGrpSpPr>
        <p:grpSpPr>
          <a:xfrm>
            <a:off x="1270321" y="586062"/>
            <a:ext cx="4212701" cy="5718544"/>
            <a:chOff x="5208636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3-Point Card"/>
          <p:cNvGrpSpPr/>
          <p:nvPr/>
        </p:nvGrpSpPr>
        <p:grpSpPr>
          <a:xfrm>
            <a:off x="1245935" y="586062"/>
            <a:ext cx="4261473" cy="5718544"/>
            <a:chOff x="5302037" y="569728"/>
            <a:chExt cx="4261473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4-Point Card"/>
          <p:cNvGrpSpPr/>
          <p:nvPr/>
        </p:nvGrpSpPr>
        <p:grpSpPr>
          <a:xfrm>
            <a:off x="1270321" y="586062"/>
            <a:ext cx="4212701" cy="5718544"/>
            <a:chOff x="6095999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3" name="3-Point Card"/>
          <p:cNvGrpSpPr/>
          <p:nvPr/>
        </p:nvGrpSpPr>
        <p:grpSpPr>
          <a:xfrm>
            <a:off x="1245935" y="586062"/>
            <a:ext cx="4261473" cy="5718544"/>
            <a:chOff x="5302037" y="569728"/>
            <a:chExt cx="4261473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1" name="Back of Car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3742" y="519001"/>
            <a:ext cx="4285859" cy="5852667"/>
          </a:xfrm>
          <a:prstGeom prst="rect">
            <a:avLst/>
          </a:prstGeom>
        </p:spPr>
      </p:pic>
      <p:sp>
        <p:nvSpPr>
          <p:cNvPr id="22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6" name="Points"/>
          <p:cNvSpPr/>
          <p:nvPr/>
        </p:nvSpPr>
        <p:spPr>
          <a:xfrm>
            <a:off x="7607577" y="2016018"/>
            <a:ext cx="277585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21124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3" grpId="2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omb Card"/>
          <p:cNvGrpSpPr/>
          <p:nvPr/>
        </p:nvGrpSpPr>
        <p:grpSpPr>
          <a:xfrm>
            <a:off x="1270321" y="595886"/>
            <a:ext cx="4212701" cy="5718544"/>
            <a:chOff x="5208636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2-Point Card"/>
          <p:cNvGrpSpPr/>
          <p:nvPr/>
        </p:nvGrpSpPr>
        <p:grpSpPr>
          <a:xfrm>
            <a:off x="1270321" y="595886"/>
            <a:ext cx="4212701" cy="5718544"/>
            <a:chOff x="5339507" y="569728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3" name="4-Point Card"/>
          <p:cNvGrpSpPr/>
          <p:nvPr/>
        </p:nvGrpSpPr>
        <p:grpSpPr>
          <a:xfrm>
            <a:off x="1270321" y="595886"/>
            <a:ext cx="4212701" cy="5718544"/>
            <a:chOff x="6095999" y="569728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3-Point Card"/>
          <p:cNvGrpSpPr/>
          <p:nvPr/>
        </p:nvGrpSpPr>
        <p:grpSpPr>
          <a:xfrm>
            <a:off x="1245935" y="595886"/>
            <a:ext cx="4261473" cy="5718544"/>
            <a:chOff x="5302037" y="569728"/>
            <a:chExt cx="4261473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1" name="Back of Car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3742" y="528825"/>
            <a:ext cx="4285859" cy="5852667"/>
          </a:xfrm>
          <a:prstGeom prst="rect">
            <a:avLst/>
          </a:prstGeom>
        </p:spPr>
      </p:pic>
      <p:sp>
        <p:nvSpPr>
          <p:cNvPr id="22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6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9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8354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3" grpId="2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1992" y="-2878183"/>
            <a:ext cx="16708246" cy="12771122"/>
          </a:xfrm>
          <a:prstGeom prst="rect">
            <a:avLst/>
          </a:prstGeom>
        </p:spPr>
      </p:pic>
      <p:grpSp>
        <p:nvGrpSpPr>
          <p:cNvPr id="6" name="Rare Card Back"/>
          <p:cNvGrpSpPr/>
          <p:nvPr/>
        </p:nvGrpSpPr>
        <p:grpSpPr>
          <a:xfrm>
            <a:off x="610466" y="571580"/>
            <a:ext cx="4572000" cy="5852667"/>
            <a:chOff x="4873873" y="697538"/>
            <a:chExt cx="4572000" cy="5852667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6944" y="697538"/>
              <a:ext cx="4285859" cy="5852667"/>
            </a:xfrm>
            <a:prstGeom prst="rect">
              <a:avLst/>
            </a:prstGeom>
          </p:spPr>
        </p:pic>
        <p:pic>
          <p:nvPicPr>
            <p:cNvPr id="9" name="Sparkle" descr="via GIPHY in 2021 | Glitter gif, Overlays transparent, Random 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873" y="697538"/>
              <a:ext cx="4572000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Rare Card - Change Points"/>
          <p:cNvGrpSpPr/>
          <p:nvPr/>
        </p:nvGrpSpPr>
        <p:grpSpPr>
          <a:xfrm>
            <a:off x="816241" y="638641"/>
            <a:ext cx="4212701" cy="5718544"/>
            <a:chOff x="5656260" y="569728"/>
            <a:chExt cx="4212701" cy="5718544"/>
          </a:xfrm>
        </p:grpSpPr>
        <p:pic>
          <p:nvPicPr>
            <p:cNvPr id="11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56260" y="569728"/>
              <a:ext cx="4212701" cy="571854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003955" y="686436"/>
              <a:ext cx="35173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0800000">
              <a:off x="6003955" y="5298978"/>
              <a:ext cx="35173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</p:grpSp>
      <p:pic>
        <p:nvPicPr>
          <p:cNvPr id="3" name="Back to Home Button" descr="Exploding Kittens, Inc - GetApkApps.com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Instructions"/>
          <p:cNvSpPr txBox="1"/>
          <p:nvPr/>
        </p:nvSpPr>
        <p:spPr>
          <a:xfrm>
            <a:off x="5778041" y="1616185"/>
            <a:ext cx="5868864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96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9120F">
                      <a:alpha val="62745"/>
                    </a:srgbClr>
                  </a:glow>
                </a:effectLst>
                <a:latin typeface="Curse Casual" panose="020B0606020101010101" pitchFamily="34" charset="0"/>
              </a:rPr>
              <a:t>YOU FOUND A RARE CARD!</a:t>
            </a:r>
            <a:endParaRPr lang="en-US" sz="9600" dirty="0">
              <a:solidFill>
                <a:schemeClr val="bg1"/>
              </a:solidFill>
              <a:effectLst>
                <a:glow rad="139700">
                  <a:srgbClr val="99120F">
                    <a:alpha val="62745"/>
                  </a:srgbClr>
                </a:glow>
              </a:effectLst>
              <a:latin typeface="Curse Casual" panose="020B0606020101010101" pitchFamily="34" charset="0"/>
            </a:endParaRPr>
          </a:p>
          <a:p>
            <a:pPr algn="ctr">
              <a:lnSpc>
                <a:spcPct val="75000"/>
              </a:lnSpc>
            </a:pPr>
            <a:br>
              <a:rPr lang="en-US" sz="2400" dirty="0">
                <a:solidFill>
                  <a:schemeClr val="bg1"/>
                </a:solidFill>
                <a:effectLst>
                  <a:glow rad="139700">
                    <a:schemeClr val="accent2">
                      <a:lumMod val="75000"/>
                      <a:alpha val="85000"/>
                    </a:schemeClr>
                  </a:glow>
                </a:effectLst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Reveal it or get </a:t>
            </a:r>
            <a:b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5 points?</a:t>
            </a:r>
          </a:p>
        </p:txBody>
      </p:sp>
    </p:spTree>
    <p:extLst>
      <p:ext uri="{BB962C8B-B14F-4D97-AF65-F5344CB8AC3E}">
        <p14:creationId xmlns:p14="http://schemas.microsoft.com/office/powerpoint/2010/main" val="1618546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are Card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ge Pts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Nuclear Card"/>
          <p:cNvGrpSpPr/>
          <p:nvPr/>
        </p:nvGrpSpPr>
        <p:grpSpPr>
          <a:xfrm>
            <a:off x="1270321" y="606714"/>
            <a:ext cx="4212701" cy="5718544"/>
            <a:chOff x="5302734" y="569728"/>
            <a:chExt cx="4212701" cy="5718544"/>
          </a:xfrm>
        </p:grpSpPr>
        <p:pic>
          <p:nvPicPr>
            <p:cNvPr id="30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02734" y="569728"/>
              <a:ext cx="4212701" cy="5718544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6158372" y="611020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rot="10800000">
              <a:off x="6548621" y="5376199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3-Point Card"/>
          <p:cNvGrpSpPr/>
          <p:nvPr/>
        </p:nvGrpSpPr>
        <p:grpSpPr>
          <a:xfrm>
            <a:off x="1245935" y="606714"/>
            <a:ext cx="4261473" cy="5718544"/>
            <a:chOff x="5302037" y="569728"/>
            <a:chExt cx="4261473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5" name="3-Point Card"/>
          <p:cNvGrpSpPr/>
          <p:nvPr/>
        </p:nvGrpSpPr>
        <p:grpSpPr>
          <a:xfrm>
            <a:off x="1245935" y="606714"/>
            <a:ext cx="4261473" cy="5718544"/>
            <a:chOff x="5302037" y="569728"/>
            <a:chExt cx="4261473" cy="5718544"/>
          </a:xfrm>
        </p:grpSpPr>
        <p:pic>
          <p:nvPicPr>
            <p:cNvPr id="26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2-Point Card"/>
          <p:cNvGrpSpPr/>
          <p:nvPr/>
        </p:nvGrpSpPr>
        <p:grpSpPr>
          <a:xfrm>
            <a:off x="1270321" y="606714"/>
            <a:ext cx="4212701" cy="5718544"/>
            <a:chOff x="5339507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4" name="1-Point Card"/>
          <p:cNvGrpSpPr/>
          <p:nvPr/>
        </p:nvGrpSpPr>
        <p:grpSpPr>
          <a:xfrm>
            <a:off x="1270321" y="606714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7" name="4-Point Card"/>
          <p:cNvGrpSpPr/>
          <p:nvPr/>
        </p:nvGrpSpPr>
        <p:grpSpPr>
          <a:xfrm>
            <a:off x="1270321" y="606714"/>
            <a:ext cx="4212701" cy="5718544"/>
            <a:chOff x="6095999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1" name="2-Point Card"/>
          <p:cNvGrpSpPr/>
          <p:nvPr/>
        </p:nvGrpSpPr>
        <p:grpSpPr>
          <a:xfrm>
            <a:off x="1270321" y="606714"/>
            <a:ext cx="4212701" cy="5718544"/>
            <a:chOff x="5339507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37" name="Back of Car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33742" y="539653"/>
            <a:ext cx="4285859" cy="5852667"/>
          </a:xfrm>
          <a:prstGeom prst="rect">
            <a:avLst/>
          </a:prstGeom>
        </p:spPr>
      </p:pic>
      <p:sp>
        <p:nvSpPr>
          <p:cNvPr id="38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9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0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1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6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2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9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5" name="Points"/>
          <p:cNvSpPr/>
          <p:nvPr/>
        </p:nvSpPr>
        <p:spPr>
          <a:xfrm>
            <a:off x="7693667" y="2016018"/>
            <a:ext cx="260367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6" name="Points"/>
          <p:cNvSpPr/>
          <p:nvPr/>
        </p:nvSpPr>
        <p:spPr>
          <a:xfrm>
            <a:off x="7614391" y="2016018"/>
            <a:ext cx="2762222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07060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uclea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32" presetClass="emph" presetSubtype="0" repeatCount="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9" grpId="1"/>
      <p:bldP spid="39" grpId="2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5" grpId="0"/>
      <p:bldP spid="45" grpId="1"/>
      <p:bldP spid="46" grpId="0"/>
      <p:bldP spid="46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Bomb Card"/>
          <p:cNvGrpSpPr/>
          <p:nvPr/>
        </p:nvGrpSpPr>
        <p:grpSpPr>
          <a:xfrm>
            <a:off x="1233742" y="606921"/>
            <a:ext cx="4212701" cy="5718544"/>
            <a:chOff x="5208636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5-Point Card"/>
          <p:cNvGrpSpPr/>
          <p:nvPr/>
        </p:nvGrpSpPr>
        <p:grpSpPr>
          <a:xfrm>
            <a:off x="1233742" y="606921"/>
            <a:ext cx="4212701" cy="5718544"/>
            <a:chOff x="5522394" y="668570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13" name="Back of Car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3742" y="539860"/>
            <a:ext cx="4285859" cy="5852667"/>
          </a:xfrm>
          <a:prstGeom prst="rect">
            <a:avLst/>
          </a:prstGeom>
        </p:spPr>
      </p:pic>
      <p:sp>
        <p:nvSpPr>
          <p:cNvPr id="14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1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16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63452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5" grpId="2"/>
      <p:bldP spid="16" grpId="0"/>
      <p:bldP spid="16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Bomb Card"/>
          <p:cNvGrpSpPr/>
          <p:nvPr/>
        </p:nvGrpSpPr>
        <p:grpSpPr>
          <a:xfrm>
            <a:off x="1270321" y="611871"/>
            <a:ext cx="4212701" cy="5718544"/>
            <a:chOff x="5208636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grpSp>
        <p:nvGrpSpPr>
          <p:cNvPr id="13" name="4-Point Card"/>
          <p:cNvGrpSpPr/>
          <p:nvPr/>
        </p:nvGrpSpPr>
        <p:grpSpPr>
          <a:xfrm>
            <a:off x="1270321" y="611871"/>
            <a:ext cx="4212701" cy="5718544"/>
            <a:chOff x="6095999" y="569728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7" name="5-Point Card"/>
          <p:cNvGrpSpPr/>
          <p:nvPr/>
        </p:nvGrpSpPr>
        <p:grpSpPr>
          <a:xfrm>
            <a:off x="1270321" y="611871"/>
            <a:ext cx="4212701" cy="5718544"/>
            <a:chOff x="5522394" y="668570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3" name="Back to Home Button" descr="Exploding Kittens, Inc - GetApkApps.com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2-Point Card"/>
          <p:cNvGrpSpPr/>
          <p:nvPr/>
        </p:nvGrpSpPr>
        <p:grpSpPr>
          <a:xfrm>
            <a:off x="1270321" y="611871"/>
            <a:ext cx="4212701" cy="5718544"/>
            <a:chOff x="5339507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4" name="1-Point Card"/>
          <p:cNvGrpSpPr/>
          <p:nvPr/>
        </p:nvGrpSpPr>
        <p:grpSpPr>
          <a:xfrm>
            <a:off x="1270321" y="611871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pic>
        <p:nvPicPr>
          <p:cNvPr id="25" name="Back of Car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33742" y="544810"/>
            <a:ext cx="4285859" cy="5852667"/>
          </a:xfrm>
          <a:prstGeom prst="rect">
            <a:avLst/>
          </a:prstGeom>
        </p:spPr>
      </p:pic>
      <p:sp>
        <p:nvSpPr>
          <p:cNvPr id="26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7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8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9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0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8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1" name="Points"/>
          <p:cNvSpPr/>
          <p:nvPr/>
        </p:nvSpPr>
        <p:spPr>
          <a:xfrm>
            <a:off x="7614670" y="2016018"/>
            <a:ext cx="276166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74140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7" grpId="2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1992" y="-2878183"/>
            <a:ext cx="16708246" cy="12771122"/>
          </a:xfrm>
          <a:prstGeom prst="rect">
            <a:avLst/>
          </a:prstGeom>
        </p:spPr>
      </p:pic>
      <p:grpSp>
        <p:nvGrpSpPr>
          <p:cNvPr id="6" name="Rare Card Back"/>
          <p:cNvGrpSpPr/>
          <p:nvPr/>
        </p:nvGrpSpPr>
        <p:grpSpPr>
          <a:xfrm>
            <a:off x="610466" y="571580"/>
            <a:ext cx="4572000" cy="5852667"/>
            <a:chOff x="4873873" y="697538"/>
            <a:chExt cx="4572000" cy="5852667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6944" y="697538"/>
              <a:ext cx="4285859" cy="5852667"/>
            </a:xfrm>
            <a:prstGeom prst="rect">
              <a:avLst/>
            </a:prstGeom>
          </p:spPr>
        </p:pic>
        <p:pic>
          <p:nvPicPr>
            <p:cNvPr id="9" name="Sparkle" descr="via GIPHY in 2021 | Glitter gif, Overlays transparent, Random 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873" y="697538"/>
              <a:ext cx="4572000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Back to Home Button" descr="Exploding Kittens, Inc - GetApkApps.com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Rare Card - Lose All Points"/>
          <p:cNvGrpSpPr/>
          <p:nvPr/>
        </p:nvGrpSpPr>
        <p:grpSpPr>
          <a:xfrm>
            <a:off x="779663" y="623832"/>
            <a:ext cx="4212701" cy="5718544"/>
            <a:chOff x="5432746" y="569728"/>
            <a:chExt cx="4212701" cy="5718544"/>
          </a:xfrm>
        </p:grpSpPr>
        <p:pic>
          <p:nvPicPr>
            <p:cNvPr id="16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32746" y="569728"/>
              <a:ext cx="4212701" cy="57185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613266" y="697811"/>
              <a:ext cx="379142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LOSE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5553152" y="5311765"/>
              <a:ext cx="39116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</a:t>
              </a:r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LSOE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</p:grpSp>
      <p:sp>
        <p:nvSpPr>
          <p:cNvPr id="13" name="Instructions"/>
          <p:cNvSpPr txBox="1"/>
          <p:nvPr/>
        </p:nvSpPr>
        <p:spPr>
          <a:xfrm>
            <a:off x="5778041" y="1616185"/>
            <a:ext cx="5868864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96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9120F">
                      <a:alpha val="62745"/>
                    </a:srgbClr>
                  </a:glow>
                </a:effectLst>
                <a:latin typeface="Curse Casual" panose="020B0606020101010101" pitchFamily="34" charset="0"/>
              </a:rPr>
              <a:t>YOU FOUND A RARE CARD!</a:t>
            </a:r>
            <a:endParaRPr lang="en-US" sz="9600" dirty="0">
              <a:solidFill>
                <a:schemeClr val="bg1"/>
              </a:solidFill>
              <a:effectLst>
                <a:glow rad="139700">
                  <a:srgbClr val="99120F">
                    <a:alpha val="62745"/>
                  </a:srgbClr>
                </a:glow>
              </a:effectLst>
              <a:latin typeface="Curse Casual" panose="020B0606020101010101" pitchFamily="34" charset="0"/>
            </a:endParaRPr>
          </a:p>
          <a:p>
            <a:pPr algn="ctr">
              <a:lnSpc>
                <a:spcPct val="75000"/>
              </a:lnSpc>
            </a:pPr>
            <a:br>
              <a:rPr lang="en-US" sz="2400" dirty="0">
                <a:solidFill>
                  <a:schemeClr val="bg1"/>
                </a:solidFill>
                <a:effectLst>
                  <a:glow rad="139700">
                    <a:schemeClr val="accent2">
                      <a:lumMod val="75000"/>
                      <a:alpha val="85000"/>
                    </a:schemeClr>
                  </a:glow>
                </a:effectLst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Reveal it or get </a:t>
            </a:r>
            <a:b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5 points?</a:t>
            </a:r>
          </a:p>
        </p:txBody>
      </p:sp>
    </p:spTree>
    <p:extLst>
      <p:ext uri="{BB962C8B-B14F-4D97-AF65-F5344CB8AC3E}">
        <p14:creationId xmlns:p14="http://schemas.microsoft.com/office/powerpoint/2010/main" val="271452029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are Card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se All Pts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1992" y="-2878183"/>
            <a:ext cx="16708246" cy="12771122"/>
          </a:xfrm>
          <a:prstGeom prst="rect">
            <a:avLst/>
          </a:prstGeom>
        </p:spPr>
      </p:pic>
      <p:grpSp>
        <p:nvGrpSpPr>
          <p:cNvPr id="6" name="Rare Card Back"/>
          <p:cNvGrpSpPr/>
          <p:nvPr/>
        </p:nvGrpSpPr>
        <p:grpSpPr>
          <a:xfrm>
            <a:off x="610466" y="571580"/>
            <a:ext cx="4572000" cy="5852667"/>
            <a:chOff x="4873873" y="697538"/>
            <a:chExt cx="4572000" cy="5852667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6944" y="697538"/>
              <a:ext cx="4285859" cy="5852667"/>
            </a:xfrm>
            <a:prstGeom prst="rect">
              <a:avLst/>
            </a:prstGeom>
          </p:spPr>
        </p:pic>
        <p:pic>
          <p:nvPicPr>
            <p:cNvPr id="9" name="Sparkle" descr="via GIPHY in 2021 | Glitter gif, Overlays transparent, Random 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873" y="697538"/>
              <a:ext cx="4572000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Back to Home Button" descr="Exploding Kittens, Inc - GetApkApps.com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Rare Card - Lose All Points"/>
          <p:cNvGrpSpPr/>
          <p:nvPr/>
        </p:nvGrpSpPr>
        <p:grpSpPr>
          <a:xfrm>
            <a:off x="779663" y="623832"/>
            <a:ext cx="4212701" cy="5718544"/>
            <a:chOff x="5432746" y="569728"/>
            <a:chExt cx="4212701" cy="5718544"/>
          </a:xfrm>
        </p:grpSpPr>
        <p:pic>
          <p:nvPicPr>
            <p:cNvPr id="16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32746" y="569728"/>
              <a:ext cx="4212701" cy="57185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613266" y="697811"/>
              <a:ext cx="379142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LOSE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5553152" y="5311765"/>
              <a:ext cx="39116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</a:t>
              </a:r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LSOE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</p:grpSp>
      <p:sp>
        <p:nvSpPr>
          <p:cNvPr id="13" name="Instructions"/>
          <p:cNvSpPr txBox="1"/>
          <p:nvPr/>
        </p:nvSpPr>
        <p:spPr>
          <a:xfrm>
            <a:off x="5778041" y="1616185"/>
            <a:ext cx="5868864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96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9120F">
                      <a:alpha val="62745"/>
                    </a:srgbClr>
                  </a:glow>
                </a:effectLst>
                <a:latin typeface="Curse Casual" panose="020B0606020101010101" pitchFamily="34" charset="0"/>
              </a:rPr>
              <a:t>YOU FOUND A RARE CARD!</a:t>
            </a:r>
            <a:endParaRPr lang="en-US" sz="9600" dirty="0">
              <a:solidFill>
                <a:schemeClr val="bg1"/>
              </a:solidFill>
              <a:effectLst>
                <a:glow rad="139700">
                  <a:srgbClr val="99120F">
                    <a:alpha val="62745"/>
                  </a:srgbClr>
                </a:glow>
              </a:effectLst>
              <a:latin typeface="Curse Casual" panose="020B0606020101010101" pitchFamily="34" charset="0"/>
            </a:endParaRPr>
          </a:p>
          <a:p>
            <a:pPr algn="ctr">
              <a:lnSpc>
                <a:spcPct val="75000"/>
              </a:lnSpc>
            </a:pPr>
            <a:br>
              <a:rPr lang="en-US" sz="2400" dirty="0">
                <a:solidFill>
                  <a:schemeClr val="bg1"/>
                </a:solidFill>
                <a:effectLst>
                  <a:glow rad="139700">
                    <a:schemeClr val="accent2">
                      <a:lumMod val="75000"/>
                      <a:alpha val="85000"/>
                    </a:schemeClr>
                  </a:glow>
                </a:effectLst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Reveal it or get </a:t>
            </a:r>
            <a:b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5 points?</a:t>
            </a:r>
          </a:p>
        </p:txBody>
      </p:sp>
    </p:spTree>
    <p:extLst>
      <p:ext uri="{BB962C8B-B14F-4D97-AF65-F5344CB8AC3E}">
        <p14:creationId xmlns:p14="http://schemas.microsoft.com/office/powerpoint/2010/main" val="140180214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are Card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se All Pts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Instructions Text"/>
          <p:cNvSpPr txBox="1"/>
          <p:nvPr/>
        </p:nvSpPr>
        <p:spPr>
          <a:xfrm>
            <a:off x="1096118" y="706393"/>
            <a:ext cx="9999764" cy="9787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I WILL SHOW YOU A </a:t>
            </a: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CARD</a:t>
            </a: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.</a:t>
            </a:r>
            <a:endParaRPr lang="en-US" sz="7200" dirty="0">
              <a:gradFill flip="none" rotWithShape="1">
                <a:gsLst>
                  <a:gs pos="29000">
                    <a:srgbClr val="F8DC31"/>
                  </a:gs>
                  <a:gs pos="70000">
                    <a:srgbClr val="F15F29"/>
                  </a:gs>
                </a:gsLst>
                <a:lin ang="16200000" scaled="1"/>
                <a:tileRect/>
              </a:gradFill>
              <a:effectLst>
                <a:glow rad="139700">
                  <a:srgbClr val="9B151B">
                    <a:alpha val="84706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grpSp>
        <p:nvGrpSpPr>
          <p:cNvPr id="16" name="4-Point Card"/>
          <p:cNvGrpSpPr/>
          <p:nvPr/>
        </p:nvGrpSpPr>
        <p:grpSpPr>
          <a:xfrm>
            <a:off x="4606794" y="2039444"/>
            <a:ext cx="2978412" cy="4043054"/>
            <a:chOff x="6095999" y="569728"/>
            <a:chExt cx="4212701" cy="5718544"/>
          </a:xfrm>
        </p:grpSpPr>
        <p:pic>
          <p:nvPicPr>
            <p:cNvPr id="17" name="Card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6894978" y="621709"/>
              <a:ext cx="2410600" cy="827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32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 rot="10800000">
              <a:off x="6994969" y="5357952"/>
              <a:ext cx="2410600" cy="827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32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0" name="Back of Card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0933" y="2011680"/>
            <a:ext cx="3030135" cy="413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2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Bomb Card"/>
          <p:cNvGrpSpPr/>
          <p:nvPr/>
        </p:nvGrpSpPr>
        <p:grpSpPr>
          <a:xfrm>
            <a:off x="1233742" y="613438"/>
            <a:ext cx="4212701" cy="5718544"/>
            <a:chOff x="5208636" y="569728"/>
            <a:chExt cx="4212701" cy="5718544"/>
          </a:xfrm>
        </p:grpSpPr>
        <p:pic>
          <p:nvPicPr>
            <p:cNvPr id="16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2-Point Card"/>
          <p:cNvGrpSpPr/>
          <p:nvPr/>
        </p:nvGrpSpPr>
        <p:grpSpPr>
          <a:xfrm>
            <a:off x="1233742" y="613438"/>
            <a:ext cx="4212701" cy="5718544"/>
            <a:chOff x="5339507" y="569728"/>
            <a:chExt cx="4212701" cy="5718544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1" name="2-Point Card"/>
          <p:cNvGrpSpPr/>
          <p:nvPr/>
        </p:nvGrpSpPr>
        <p:grpSpPr>
          <a:xfrm>
            <a:off x="1233742" y="613438"/>
            <a:ext cx="4212701" cy="5718544"/>
            <a:chOff x="5339507" y="569728"/>
            <a:chExt cx="4212701" cy="5718544"/>
          </a:xfrm>
        </p:grpSpPr>
        <p:pic>
          <p:nvPicPr>
            <p:cNvPr id="12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19" name="Back of Car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3742" y="546377"/>
            <a:ext cx="4285859" cy="5852667"/>
          </a:xfrm>
          <a:prstGeom prst="rect">
            <a:avLst/>
          </a:prstGeom>
        </p:spPr>
      </p:pic>
      <p:sp>
        <p:nvSpPr>
          <p:cNvPr id="20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1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2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4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21993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  <p:bldP spid="21" grpId="2"/>
      <p:bldP spid="22" grpId="0"/>
      <p:bldP spid="22" grpId="1"/>
      <p:bldP spid="23" grpId="0"/>
      <p:bldP spid="23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Nuclear Card"/>
          <p:cNvGrpSpPr/>
          <p:nvPr/>
        </p:nvGrpSpPr>
        <p:grpSpPr>
          <a:xfrm>
            <a:off x="1270321" y="607396"/>
            <a:ext cx="4212701" cy="5718544"/>
            <a:chOff x="5302734" y="569728"/>
            <a:chExt cx="4212701" cy="5718544"/>
          </a:xfrm>
        </p:grpSpPr>
        <p:pic>
          <p:nvPicPr>
            <p:cNvPr id="26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02734" y="569728"/>
              <a:ext cx="4212701" cy="571854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158372" y="611020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6548621" y="5376199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1-Point Card"/>
          <p:cNvGrpSpPr/>
          <p:nvPr/>
        </p:nvGrpSpPr>
        <p:grpSpPr>
          <a:xfrm>
            <a:off x="1270321" y="607396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3" name="3-Point Card"/>
          <p:cNvGrpSpPr/>
          <p:nvPr/>
        </p:nvGrpSpPr>
        <p:grpSpPr>
          <a:xfrm>
            <a:off x="1245935" y="607396"/>
            <a:ext cx="4261473" cy="5718544"/>
            <a:chOff x="5302037" y="569728"/>
            <a:chExt cx="4261473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7" name="4-Point Card"/>
          <p:cNvGrpSpPr/>
          <p:nvPr/>
        </p:nvGrpSpPr>
        <p:grpSpPr>
          <a:xfrm>
            <a:off x="1270321" y="607396"/>
            <a:ext cx="4212701" cy="5718544"/>
            <a:chOff x="6095999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2-Point Card"/>
          <p:cNvGrpSpPr/>
          <p:nvPr/>
        </p:nvGrpSpPr>
        <p:grpSpPr>
          <a:xfrm>
            <a:off x="1270321" y="607396"/>
            <a:ext cx="4212701" cy="5718544"/>
            <a:chOff x="5339507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1" name="5-Point Card"/>
          <p:cNvGrpSpPr/>
          <p:nvPr/>
        </p:nvGrpSpPr>
        <p:grpSpPr>
          <a:xfrm>
            <a:off x="1270321" y="607396"/>
            <a:ext cx="4212701" cy="5718544"/>
            <a:chOff x="5522394" y="668570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9" name="Back of Car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33742" y="540335"/>
            <a:ext cx="4285859" cy="5852667"/>
          </a:xfrm>
          <a:prstGeom prst="rect">
            <a:avLst/>
          </a:prstGeom>
        </p:spPr>
      </p:pic>
      <p:sp>
        <p:nvSpPr>
          <p:cNvPr id="30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1" name="Points"/>
          <p:cNvSpPr/>
          <p:nvPr/>
        </p:nvSpPr>
        <p:spPr>
          <a:xfrm>
            <a:off x="7996980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2" name="Points"/>
          <p:cNvSpPr/>
          <p:nvPr/>
        </p:nvSpPr>
        <p:spPr>
          <a:xfrm>
            <a:off x="7996980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3" name="Points"/>
          <p:cNvSpPr/>
          <p:nvPr/>
        </p:nvSpPr>
        <p:spPr>
          <a:xfrm>
            <a:off x="7996980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4" name="Points"/>
          <p:cNvSpPr/>
          <p:nvPr/>
        </p:nvSpPr>
        <p:spPr>
          <a:xfrm>
            <a:off x="7784079" y="2016018"/>
            <a:ext cx="2431856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11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5" name="Points"/>
          <p:cNvSpPr/>
          <p:nvPr/>
        </p:nvSpPr>
        <p:spPr>
          <a:xfrm>
            <a:off x="7649202" y="2016018"/>
            <a:ext cx="270161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14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7" name="Points"/>
          <p:cNvSpPr/>
          <p:nvPr/>
        </p:nvSpPr>
        <p:spPr>
          <a:xfrm>
            <a:off x="7507618" y="2016018"/>
            <a:ext cx="2984779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41893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uclea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32" presetClass="emph" presetSubtype="0" repeatCount="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1" grpId="2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  <p:bldP spid="37" grpId="0"/>
      <p:bldP spid="37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omb Card"/>
          <p:cNvGrpSpPr/>
          <p:nvPr/>
        </p:nvGrpSpPr>
        <p:grpSpPr>
          <a:xfrm>
            <a:off x="1233742" y="623192"/>
            <a:ext cx="4212701" cy="5718544"/>
            <a:chOff x="5208636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1-Point Card"/>
          <p:cNvGrpSpPr/>
          <p:nvPr/>
        </p:nvGrpSpPr>
        <p:grpSpPr>
          <a:xfrm>
            <a:off x="1233742" y="623192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9" name="1-Point Card"/>
          <p:cNvGrpSpPr/>
          <p:nvPr/>
        </p:nvGrpSpPr>
        <p:grpSpPr>
          <a:xfrm>
            <a:off x="1233742" y="623192"/>
            <a:ext cx="4212701" cy="5718544"/>
            <a:chOff x="5067361" y="352811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3" name="1-Point Card"/>
          <p:cNvGrpSpPr/>
          <p:nvPr/>
        </p:nvGrpSpPr>
        <p:grpSpPr>
          <a:xfrm>
            <a:off x="1233742" y="623192"/>
            <a:ext cx="4212701" cy="5718544"/>
            <a:chOff x="5067361" y="352811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pic>
        <p:nvPicPr>
          <p:cNvPr id="21" name="Back of Card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33742" y="556131"/>
            <a:ext cx="4285859" cy="5852667"/>
          </a:xfrm>
          <a:prstGeom prst="rect">
            <a:avLst/>
          </a:prstGeom>
        </p:spPr>
      </p:pic>
      <p:sp>
        <p:nvSpPr>
          <p:cNvPr id="22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6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37541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3" grpId="2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Bomb Card"/>
          <p:cNvGrpSpPr/>
          <p:nvPr/>
        </p:nvGrpSpPr>
        <p:grpSpPr>
          <a:xfrm>
            <a:off x="1233742" y="613934"/>
            <a:ext cx="4212701" cy="5718544"/>
            <a:chOff x="5208636" y="569728"/>
            <a:chExt cx="4212701" cy="5718544"/>
          </a:xfrm>
        </p:grpSpPr>
        <p:pic>
          <p:nvPicPr>
            <p:cNvPr id="30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grpSp>
        <p:nvGrpSpPr>
          <p:cNvPr id="17" name="5-Point Card"/>
          <p:cNvGrpSpPr/>
          <p:nvPr/>
        </p:nvGrpSpPr>
        <p:grpSpPr>
          <a:xfrm>
            <a:off x="1233742" y="613934"/>
            <a:ext cx="4212701" cy="5718544"/>
            <a:chOff x="5522394" y="668570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3" name="Back to Home Button" descr="Exploding Kittens, Inc - GetApkApps.com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1-Point Card"/>
          <p:cNvGrpSpPr/>
          <p:nvPr/>
        </p:nvGrpSpPr>
        <p:grpSpPr>
          <a:xfrm>
            <a:off x="1233742" y="613934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3" name="3-Point Card"/>
          <p:cNvGrpSpPr/>
          <p:nvPr/>
        </p:nvGrpSpPr>
        <p:grpSpPr>
          <a:xfrm>
            <a:off x="1233742" y="613934"/>
            <a:ext cx="4261473" cy="5718544"/>
            <a:chOff x="5302037" y="569728"/>
            <a:chExt cx="4261473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5" name="3-Point Card"/>
          <p:cNvGrpSpPr/>
          <p:nvPr/>
        </p:nvGrpSpPr>
        <p:grpSpPr>
          <a:xfrm>
            <a:off x="1233742" y="613934"/>
            <a:ext cx="4261473" cy="5718544"/>
            <a:chOff x="5302037" y="569728"/>
            <a:chExt cx="4261473" cy="5718544"/>
          </a:xfrm>
        </p:grpSpPr>
        <p:pic>
          <p:nvPicPr>
            <p:cNvPr id="26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2-Point Card"/>
          <p:cNvGrpSpPr/>
          <p:nvPr/>
        </p:nvGrpSpPr>
        <p:grpSpPr>
          <a:xfrm>
            <a:off x="1233742" y="613934"/>
            <a:ext cx="4212701" cy="5718544"/>
            <a:chOff x="5339507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1" name="2-Point Card"/>
          <p:cNvGrpSpPr/>
          <p:nvPr/>
        </p:nvGrpSpPr>
        <p:grpSpPr>
          <a:xfrm>
            <a:off x="1233742" y="613934"/>
            <a:ext cx="4212701" cy="5718544"/>
            <a:chOff x="5339507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33" name="Back of Card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33742" y="546873"/>
            <a:ext cx="4285859" cy="5852667"/>
          </a:xfrm>
          <a:prstGeom prst="rect">
            <a:avLst/>
          </a:prstGeom>
        </p:spPr>
      </p:pic>
      <p:sp>
        <p:nvSpPr>
          <p:cNvPr id="34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5" name="Points"/>
          <p:cNvSpPr/>
          <p:nvPr/>
        </p:nvSpPr>
        <p:spPr>
          <a:xfrm>
            <a:off x="7997250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6" name="Points"/>
          <p:cNvSpPr/>
          <p:nvPr/>
        </p:nvSpPr>
        <p:spPr>
          <a:xfrm>
            <a:off x="7997250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7" name="Points"/>
          <p:cNvSpPr/>
          <p:nvPr/>
        </p:nvSpPr>
        <p:spPr>
          <a:xfrm>
            <a:off x="7997250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4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8" name="Points"/>
          <p:cNvSpPr/>
          <p:nvPr/>
        </p:nvSpPr>
        <p:spPr>
          <a:xfrm>
            <a:off x="7997250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39" name="Points"/>
          <p:cNvSpPr/>
          <p:nvPr/>
        </p:nvSpPr>
        <p:spPr>
          <a:xfrm>
            <a:off x="7632375" y="2016018"/>
            <a:ext cx="273580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1" name="Points"/>
          <p:cNvSpPr/>
          <p:nvPr/>
        </p:nvSpPr>
        <p:spPr>
          <a:xfrm>
            <a:off x="7632375" y="2016018"/>
            <a:ext cx="273580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11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2" name="Points"/>
          <p:cNvSpPr/>
          <p:nvPr/>
        </p:nvSpPr>
        <p:spPr>
          <a:xfrm>
            <a:off x="7632375" y="2016018"/>
            <a:ext cx="2735805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16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5730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35" grpId="2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1" grpId="0"/>
      <p:bldP spid="41" grpId="1"/>
      <p:bldP spid="42" grpId="0"/>
      <p:bldP spid="42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1992" y="-2878183"/>
            <a:ext cx="16708246" cy="12771122"/>
          </a:xfrm>
          <a:prstGeom prst="rect">
            <a:avLst/>
          </a:prstGeom>
        </p:spPr>
      </p:pic>
      <p:grpSp>
        <p:nvGrpSpPr>
          <p:cNvPr id="6" name="Rare Card Back"/>
          <p:cNvGrpSpPr/>
          <p:nvPr/>
        </p:nvGrpSpPr>
        <p:grpSpPr>
          <a:xfrm>
            <a:off x="610466" y="571580"/>
            <a:ext cx="4572000" cy="5852667"/>
            <a:chOff x="4873873" y="697538"/>
            <a:chExt cx="4572000" cy="5852667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6944" y="697538"/>
              <a:ext cx="4285859" cy="5852667"/>
            </a:xfrm>
            <a:prstGeom prst="rect">
              <a:avLst/>
            </a:prstGeom>
          </p:spPr>
        </p:pic>
        <p:pic>
          <p:nvPicPr>
            <p:cNvPr id="9" name="Sparkle" descr="via GIPHY in 2021 | Glitter gif, Overlays transparent, Random 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873" y="697538"/>
              <a:ext cx="4572000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Rare Card - Change Points"/>
          <p:cNvGrpSpPr/>
          <p:nvPr/>
        </p:nvGrpSpPr>
        <p:grpSpPr>
          <a:xfrm>
            <a:off x="816241" y="638641"/>
            <a:ext cx="4212701" cy="5718544"/>
            <a:chOff x="5656260" y="569728"/>
            <a:chExt cx="4212701" cy="5718544"/>
          </a:xfrm>
        </p:grpSpPr>
        <p:pic>
          <p:nvPicPr>
            <p:cNvPr id="11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56260" y="569728"/>
              <a:ext cx="4212701" cy="571854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6003955" y="686436"/>
              <a:ext cx="35173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0800000">
              <a:off x="6003955" y="5298978"/>
              <a:ext cx="351731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</p:grpSp>
      <p:pic>
        <p:nvPicPr>
          <p:cNvPr id="3" name="Back to Home Button" descr="Exploding Kittens, Inc - GetApkApps.com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Instructions"/>
          <p:cNvSpPr txBox="1"/>
          <p:nvPr/>
        </p:nvSpPr>
        <p:spPr>
          <a:xfrm>
            <a:off x="5778041" y="1616185"/>
            <a:ext cx="5868864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96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9120F">
                      <a:alpha val="62745"/>
                    </a:srgbClr>
                  </a:glow>
                </a:effectLst>
                <a:latin typeface="Curse Casual" panose="020B0606020101010101" pitchFamily="34" charset="0"/>
              </a:rPr>
              <a:t>YOU FOUND A RARE CARD!</a:t>
            </a:r>
            <a:endParaRPr lang="en-US" sz="9600" dirty="0">
              <a:solidFill>
                <a:schemeClr val="bg1"/>
              </a:solidFill>
              <a:effectLst>
                <a:glow rad="139700">
                  <a:srgbClr val="99120F">
                    <a:alpha val="62745"/>
                  </a:srgbClr>
                </a:glow>
              </a:effectLst>
              <a:latin typeface="Curse Casual" panose="020B0606020101010101" pitchFamily="34" charset="0"/>
            </a:endParaRPr>
          </a:p>
          <a:p>
            <a:pPr algn="ctr">
              <a:lnSpc>
                <a:spcPct val="75000"/>
              </a:lnSpc>
            </a:pPr>
            <a:br>
              <a:rPr lang="en-US" sz="2400" dirty="0">
                <a:solidFill>
                  <a:schemeClr val="bg1"/>
                </a:solidFill>
                <a:effectLst>
                  <a:glow rad="139700">
                    <a:schemeClr val="accent2">
                      <a:lumMod val="75000"/>
                      <a:alpha val="85000"/>
                    </a:schemeClr>
                  </a:glow>
                </a:effectLst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Reveal it or get </a:t>
            </a:r>
            <a:b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5 points?</a:t>
            </a:r>
          </a:p>
        </p:txBody>
      </p:sp>
    </p:spTree>
    <p:extLst>
      <p:ext uri="{BB962C8B-B14F-4D97-AF65-F5344CB8AC3E}">
        <p14:creationId xmlns:p14="http://schemas.microsoft.com/office/powerpoint/2010/main" val="3262893012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are Card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ge Pts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Nuclear Card"/>
          <p:cNvGrpSpPr/>
          <p:nvPr/>
        </p:nvGrpSpPr>
        <p:grpSpPr>
          <a:xfrm>
            <a:off x="1233742" y="608921"/>
            <a:ext cx="4212701" cy="5718544"/>
            <a:chOff x="5302734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02734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158372" y="611020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548621" y="5376199"/>
              <a:ext cx="2098651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3-Point Card"/>
          <p:cNvGrpSpPr/>
          <p:nvPr/>
        </p:nvGrpSpPr>
        <p:grpSpPr>
          <a:xfrm>
            <a:off x="1233742" y="608921"/>
            <a:ext cx="4261473" cy="5718544"/>
            <a:chOff x="5302037" y="569728"/>
            <a:chExt cx="4261473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5-Point Card"/>
          <p:cNvGrpSpPr/>
          <p:nvPr/>
        </p:nvGrpSpPr>
        <p:grpSpPr>
          <a:xfrm>
            <a:off x="1233742" y="608921"/>
            <a:ext cx="4212701" cy="5718544"/>
            <a:chOff x="5522394" y="668570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3" name="5-Point Card"/>
          <p:cNvGrpSpPr/>
          <p:nvPr/>
        </p:nvGrpSpPr>
        <p:grpSpPr>
          <a:xfrm>
            <a:off x="1233742" y="608921"/>
            <a:ext cx="4212701" cy="5718544"/>
            <a:chOff x="5522394" y="668570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1" name="Back of Card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33742" y="541860"/>
            <a:ext cx="4285859" cy="5852667"/>
          </a:xfrm>
          <a:prstGeom prst="rect">
            <a:avLst/>
          </a:prstGeom>
        </p:spPr>
      </p:pic>
      <p:sp>
        <p:nvSpPr>
          <p:cNvPr id="22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5" name="Points"/>
          <p:cNvSpPr/>
          <p:nvPr/>
        </p:nvSpPr>
        <p:spPr>
          <a:xfrm>
            <a:off x="7525655" y="2016018"/>
            <a:ext cx="293969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6" name="Points"/>
          <p:cNvSpPr/>
          <p:nvPr/>
        </p:nvSpPr>
        <p:spPr>
          <a:xfrm>
            <a:off x="7537036" y="2016018"/>
            <a:ext cx="2916931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0630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2" presetClass="emph" presetSubtype="0" repeatCount="7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uclea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repeatCount="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3" grpId="2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Bomb Card"/>
          <p:cNvGrpSpPr/>
          <p:nvPr/>
        </p:nvGrpSpPr>
        <p:grpSpPr>
          <a:xfrm>
            <a:off x="1270321" y="607952"/>
            <a:ext cx="4212701" cy="5718544"/>
            <a:chOff x="5208636" y="569728"/>
            <a:chExt cx="4212701" cy="5718544"/>
          </a:xfrm>
        </p:grpSpPr>
        <p:pic>
          <p:nvPicPr>
            <p:cNvPr id="42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grpSp>
        <p:nvGrpSpPr>
          <p:cNvPr id="33" name="1-Point Card"/>
          <p:cNvGrpSpPr/>
          <p:nvPr/>
        </p:nvGrpSpPr>
        <p:grpSpPr>
          <a:xfrm>
            <a:off x="1270321" y="607952"/>
            <a:ext cx="4212701" cy="5718544"/>
            <a:chOff x="5067361" y="352811"/>
            <a:chExt cx="4212701" cy="5718544"/>
          </a:xfrm>
        </p:grpSpPr>
        <p:pic>
          <p:nvPicPr>
            <p:cNvPr id="34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37" name="1-Point Card"/>
          <p:cNvGrpSpPr/>
          <p:nvPr/>
        </p:nvGrpSpPr>
        <p:grpSpPr>
          <a:xfrm>
            <a:off x="1270321" y="607952"/>
            <a:ext cx="4212701" cy="5718544"/>
            <a:chOff x="5067361" y="352811"/>
            <a:chExt cx="4212701" cy="5718544"/>
          </a:xfrm>
        </p:grpSpPr>
        <p:pic>
          <p:nvPicPr>
            <p:cNvPr id="3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pic>
        <p:nvPicPr>
          <p:cNvPr id="3" name="Back to Home Button" descr="Exploding Kittens, Inc - GetApkApps.com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5-Point Card"/>
          <p:cNvGrpSpPr/>
          <p:nvPr/>
        </p:nvGrpSpPr>
        <p:grpSpPr>
          <a:xfrm>
            <a:off x="1270321" y="607952"/>
            <a:ext cx="4212701" cy="5718544"/>
            <a:chOff x="5522394" y="668570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9" name="1-Point Card"/>
          <p:cNvGrpSpPr/>
          <p:nvPr/>
        </p:nvGrpSpPr>
        <p:grpSpPr>
          <a:xfrm>
            <a:off x="1270321" y="607952"/>
            <a:ext cx="4212701" cy="5718544"/>
            <a:chOff x="5067361" y="352811"/>
            <a:chExt cx="4212701" cy="5718544"/>
          </a:xfrm>
        </p:grpSpPr>
        <p:pic>
          <p:nvPicPr>
            <p:cNvPr id="30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4" name="1-Point Card"/>
          <p:cNvGrpSpPr/>
          <p:nvPr/>
        </p:nvGrpSpPr>
        <p:grpSpPr>
          <a:xfrm>
            <a:off x="1270321" y="607952"/>
            <a:ext cx="4212701" cy="5718544"/>
            <a:chOff x="5067361" y="352811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97147" y="414974"/>
              <a:ext cx="213231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38874" y="5137366"/>
              <a:ext cx="21932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7" name="4-Point Card"/>
          <p:cNvGrpSpPr/>
          <p:nvPr/>
        </p:nvGrpSpPr>
        <p:grpSpPr>
          <a:xfrm>
            <a:off x="1270321" y="607952"/>
            <a:ext cx="4212701" cy="5718544"/>
            <a:chOff x="6095999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894978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6970606" y="5356012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9" name="2-Point Card"/>
          <p:cNvGrpSpPr/>
          <p:nvPr/>
        </p:nvGrpSpPr>
        <p:grpSpPr>
          <a:xfrm>
            <a:off x="1270321" y="607952"/>
            <a:ext cx="4212701" cy="5718544"/>
            <a:chOff x="5339507" y="569728"/>
            <a:chExt cx="4212701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5" name="2-Point Card"/>
          <p:cNvGrpSpPr/>
          <p:nvPr/>
        </p:nvGrpSpPr>
        <p:grpSpPr>
          <a:xfrm>
            <a:off x="1270321" y="607952"/>
            <a:ext cx="4212701" cy="5718544"/>
            <a:chOff x="5339507" y="569728"/>
            <a:chExt cx="4212701" cy="5718544"/>
          </a:xfrm>
        </p:grpSpPr>
        <p:pic>
          <p:nvPicPr>
            <p:cNvPr id="26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3" name="3-Point Card"/>
          <p:cNvGrpSpPr/>
          <p:nvPr/>
        </p:nvGrpSpPr>
        <p:grpSpPr>
          <a:xfrm>
            <a:off x="1245935" y="607952"/>
            <a:ext cx="4261473" cy="5718544"/>
            <a:chOff x="5302037" y="569728"/>
            <a:chExt cx="4261473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45" name="Back of Card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33742" y="540891"/>
            <a:ext cx="4285859" cy="5852667"/>
          </a:xfrm>
          <a:prstGeom prst="rect">
            <a:avLst/>
          </a:prstGeom>
        </p:spPr>
      </p:pic>
      <p:sp>
        <p:nvSpPr>
          <p:cNvPr id="46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7" name="Points"/>
          <p:cNvSpPr/>
          <p:nvPr/>
        </p:nvSpPr>
        <p:spPr>
          <a:xfrm>
            <a:off x="8003453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8" name="Points"/>
          <p:cNvSpPr/>
          <p:nvPr/>
        </p:nvSpPr>
        <p:spPr>
          <a:xfrm>
            <a:off x="8003453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49" name="Points"/>
          <p:cNvSpPr/>
          <p:nvPr/>
        </p:nvSpPr>
        <p:spPr>
          <a:xfrm>
            <a:off x="8003453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50" name="Points"/>
          <p:cNvSpPr/>
          <p:nvPr/>
        </p:nvSpPr>
        <p:spPr>
          <a:xfrm>
            <a:off x="8003453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51" name="Points"/>
          <p:cNvSpPr/>
          <p:nvPr/>
        </p:nvSpPr>
        <p:spPr>
          <a:xfrm>
            <a:off x="7658268" y="2016018"/>
            <a:ext cx="269642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11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53" name="Points"/>
          <p:cNvSpPr/>
          <p:nvPr/>
        </p:nvSpPr>
        <p:spPr>
          <a:xfrm>
            <a:off x="7683960" y="2016018"/>
            <a:ext cx="264504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12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54" name="Points"/>
          <p:cNvSpPr/>
          <p:nvPr/>
        </p:nvSpPr>
        <p:spPr>
          <a:xfrm>
            <a:off x="7578248" y="2016018"/>
            <a:ext cx="285646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13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55" name="Points"/>
          <p:cNvSpPr/>
          <p:nvPr/>
        </p:nvSpPr>
        <p:spPr>
          <a:xfrm>
            <a:off x="7622142" y="2016018"/>
            <a:ext cx="2768676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18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56" name="Points"/>
          <p:cNvSpPr/>
          <p:nvPr/>
        </p:nvSpPr>
        <p:spPr>
          <a:xfrm>
            <a:off x="7689013" y="2016018"/>
            <a:ext cx="263493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19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57" name="Points"/>
          <p:cNvSpPr/>
          <p:nvPr/>
        </p:nvSpPr>
        <p:spPr>
          <a:xfrm>
            <a:off x="7502176" y="2016018"/>
            <a:ext cx="3008608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20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74383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7" grpId="2"/>
      <p:bldP spid="48" grpId="0"/>
      <p:bldP spid="48" grpId="1"/>
      <p:bldP spid="49" grpId="0"/>
      <p:bldP spid="49" grpId="1"/>
      <p:bldP spid="50" grpId="0"/>
      <p:bldP spid="50" grpId="1"/>
      <p:bldP spid="51" grpId="0"/>
      <p:bldP spid="51" grpId="1"/>
      <p:bldP spid="53" grpId="0"/>
      <p:bldP spid="53" grpId="1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lo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41992" y="-2878183"/>
            <a:ext cx="16708246" cy="12771122"/>
          </a:xfrm>
          <a:prstGeom prst="rect">
            <a:avLst/>
          </a:prstGeom>
        </p:spPr>
      </p:pic>
      <p:grpSp>
        <p:nvGrpSpPr>
          <p:cNvPr id="6" name="Rare Card Back"/>
          <p:cNvGrpSpPr/>
          <p:nvPr/>
        </p:nvGrpSpPr>
        <p:grpSpPr>
          <a:xfrm>
            <a:off x="610466" y="571580"/>
            <a:ext cx="4572000" cy="5852667"/>
            <a:chOff x="4873873" y="697538"/>
            <a:chExt cx="4572000" cy="5852667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6944" y="697538"/>
              <a:ext cx="4285859" cy="5852667"/>
            </a:xfrm>
            <a:prstGeom prst="rect">
              <a:avLst/>
            </a:prstGeom>
          </p:spPr>
        </p:pic>
        <p:pic>
          <p:nvPicPr>
            <p:cNvPr id="9" name="Sparkle" descr="via GIPHY in 2021 | Glitter gif, Overlays transparent, Random gif"/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3873" y="697538"/>
              <a:ext cx="4572000" cy="457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Back to Home Button" descr="Exploding Kittens, Inc - GetApkApps.com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Rare Card - Lose All Points"/>
          <p:cNvGrpSpPr/>
          <p:nvPr/>
        </p:nvGrpSpPr>
        <p:grpSpPr>
          <a:xfrm>
            <a:off x="779663" y="623832"/>
            <a:ext cx="4212701" cy="5718544"/>
            <a:chOff x="5432746" y="569728"/>
            <a:chExt cx="4212701" cy="5718544"/>
          </a:xfrm>
        </p:grpSpPr>
        <p:pic>
          <p:nvPicPr>
            <p:cNvPr id="16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432746" y="569728"/>
              <a:ext cx="4212701" cy="57185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5613266" y="697811"/>
              <a:ext cx="379142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LOSE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5553152" y="5311765"/>
              <a:ext cx="39116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</a:t>
              </a:r>
              <a:r>
                <a:rPr lang="en-US" sz="48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LSOE ALL</a:t>
              </a:r>
              <a:r>
                <a:rPr lang="en-US" sz="48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</p:grpSp>
      <p:sp>
        <p:nvSpPr>
          <p:cNvPr id="13" name="Instructions"/>
          <p:cNvSpPr txBox="1"/>
          <p:nvPr/>
        </p:nvSpPr>
        <p:spPr>
          <a:xfrm>
            <a:off x="5778041" y="1616185"/>
            <a:ext cx="5868864" cy="39703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sz="96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9120F">
                      <a:alpha val="62745"/>
                    </a:srgbClr>
                  </a:glow>
                </a:effectLst>
                <a:latin typeface="Curse Casual" panose="020B0606020101010101" pitchFamily="34" charset="0"/>
              </a:rPr>
              <a:t>YOU FOUND A RARE CARD!</a:t>
            </a:r>
            <a:endParaRPr lang="en-US" sz="9600" dirty="0">
              <a:solidFill>
                <a:schemeClr val="bg1"/>
              </a:solidFill>
              <a:effectLst>
                <a:glow rad="139700">
                  <a:srgbClr val="99120F">
                    <a:alpha val="62745"/>
                  </a:srgbClr>
                </a:glow>
              </a:effectLst>
              <a:latin typeface="Curse Casual" panose="020B0606020101010101" pitchFamily="34" charset="0"/>
            </a:endParaRPr>
          </a:p>
          <a:p>
            <a:pPr algn="ctr">
              <a:lnSpc>
                <a:spcPct val="75000"/>
              </a:lnSpc>
            </a:pPr>
            <a:br>
              <a:rPr lang="en-US" sz="2400" dirty="0">
                <a:solidFill>
                  <a:schemeClr val="bg1"/>
                </a:solidFill>
                <a:effectLst>
                  <a:glow rad="139700">
                    <a:schemeClr val="accent2">
                      <a:lumMod val="75000"/>
                      <a:alpha val="85000"/>
                    </a:schemeClr>
                  </a:glow>
                </a:effectLst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Reveal it or get </a:t>
            </a:r>
            <a:b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</a:br>
            <a:r>
              <a:rPr lang="en-US" sz="6000" dirty="0">
                <a:solidFill>
                  <a:schemeClr val="bg1"/>
                </a:solidFill>
                <a:effectLst/>
                <a:latin typeface="Curse Casual" panose="020B0606020101010101" pitchFamily="34" charset="0"/>
              </a:rPr>
              <a:t>5 points?</a:t>
            </a:r>
          </a:p>
        </p:txBody>
      </p:sp>
    </p:spTree>
    <p:extLst>
      <p:ext uri="{BB962C8B-B14F-4D97-AF65-F5344CB8AC3E}">
        <p14:creationId xmlns:p14="http://schemas.microsoft.com/office/powerpoint/2010/main" val="3594745663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Rare Card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3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ose All Pts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Bomb Card"/>
          <p:cNvGrpSpPr/>
          <p:nvPr/>
        </p:nvGrpSpPr>
        <p:grpSpPr>
          <a:xfrm>
            <a:off x="1270321" y="605892"/>
            <a:ext cx="4212701" cy="5718544"/>
            <a:chOff x="5208636" y="569728"/>
            <a:chExt cx="4212701" cy="5718544"/>
          </a:xfrm>
        </p:grpSpPr>
        <p:pic>
          <p:nvPicPr>
            <p:cNvPr id="1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6047569" y="643620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7064380" y="5388017"/>
              <a:ext cx="149111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4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pic>
        <p:nvPicPr>
          <p:cNvPr id="3" name="Back to Home Button" descr="Exploding Kittens, Inc - GetApkApps.com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5833739"/>
            <a:ext cx="1024261" cy="10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3-Point Card"/>
          <p:cNvGrpSpPr/>
          <p:nvPr/>
        </p:nvGrpSpPr>
        <p:grpSpPr>
          <a:xfrm>
            <a:off x="1245935" y="605892"/>
            <a:ext cx="4261473" cy="5718544"/>
            <a:chOff x="5302037" y="569728"/>
            <a:chExt cx="4261473" cy="5718544"/>
          </a:xfrm>
        </p:grpSpPr>
        <p:pic>
          <p:nvPicPr>
            <p:cNvPr id="10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163133" y="644160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10800000">
              <a:off x="6238761" y="5352337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4" name="2-Point Card"/>
          <p:cNvGrpSpPr/>
          <p:nvPr/>
        </p:nvGrpSpPr>
        <p:grpSpPr>
          <a:xfrm>
            <a:off x="1270321" y="605892"/>
            <a:ext cx="4212701" cy="5718544"/>
            <a:chOff x="5339507" y="569728"/>
            <a:chExt cx="4212701" cy="5718544"/>
          </a:xfrm>
        </p:grpSpPr>
        <p:pic>
          <p:nvPicPr>
            <p:cNvPr id="5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170026" y="621709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>
              <a:off x="6245654" y="5382138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3" name="5-Point Card"/>
          <p:cNvGrpSpPr/>
          <p:nvPr/>
        </p:nvGrpSpPr>
        <p:grpSpPr>
          <a:xfrm>
            <a:off x="1270321" y="605892"/>
            <a:ext cx="4212701" cy="5718544"/>
            <a:chOff x="5522394" y="668570"/>
            <a:chExt cx="4212701" cy="5718544"/>
          </a:xfrm>
        </p:grpSpPr>
        <p:pic>
          <p:nvPicPr>
            <p:cNvPr id="14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342422" y="739274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6418050" y="5421325"/>
              <a:ext cx="245932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4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21" name="Back of Card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3742" y="538831"/>
            <a:ext cx="4285859" cy="5852667"/>
          </a:xfrm>
          <a:prstGeom prst="rect">
            <a:avLst/>
          </a:prstGeom>
        </p:spPr>
      </p:pic>
      <p:sp>
        <p:nvSpPr>
          <p:cNvPr id="22" name="Points Header"/>
          <p:cNvSpPr txBox="1"/>
          <p:nvPr/>
        </p:nvSpPr>
        <p:spPr>
          <a:xfrm>
            <a:off x="6061070" y="1819684"/>
            <a:ext cx="5868864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>
              <a:lnSpc>
                <a:spcPct val="75000"/>
              </a:lnSpc>
            </a:pPr>
            <a:r>
              <a:rPr lang="en-US" sz="6000" dirty="0">
                <a:solidFill>
                  <a:prstClr val="white"/>
                </a:solidFill>
                <a:latin typeface="Curse Casual" panose="020B0606020101010101" pitchFamily="34" charset="0"/>
              </a:rPr>
              <a:t>Total Points:</a:t>
            </a:r>
            <a:endParaRPr lang="en-US" sz="9600" dirty="0">
              <a:solidFill>
                <a:schemeClr val="bg1"/>
              </a:solidFill>
              <a:effectLst>
                <a:glow rad="139700">
                  <a:schemeClr val="accent2">
                    <a:lumMod val="75000"/>
                    <a:alpha val="85000"/>
                  </a:scheme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3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4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5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5" name="Points"/>
          <p:cNvSpPr/>
          <p:nvPr/>
        </p:nvSpPr>
        <p:spPr>
          <a:xfrm>
            <a:off x="7992475" y="2016018"/>
            <a:ext cx="2006054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7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sp>
        <p:nvSpPr>
          <p:cNvPr id="26" name="Points"/>
          <p:cNvSpPr/>
          <p:nvPr/>
        </p:nvSpPr>
        <p:spPr>
          <a:xfrm>
            <a:off x="7522708" y="2016018"/>
            <a:ext cx="294558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39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52400">
                    <a:srgbClr val="99120F">
                      <a:alpha val="63000"/>
                    </a:srgbClr>
                  </a:glow>
                </a:effectLst>
                <a:latin typeface="Curse Casual" panose="020B0606020101010101" pitchFamily="34" charset="0"/>
              </a:rPr>
              <a:t>10</a:t>
            </a:r>
            <a:endParaRPr lang="en-US" sz="23900" dirty="0">
              <a:solidFill>
                <a:prstClr val="white"/>
              </a:solidFill>
              <a:effectLst>
                <a:glow rad="152400">
                  <a:srgbClr val="99120F">
                    <a:alpha val="63000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26272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2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3" grpId="2"/>
      <p:bldP spid="24" grpId="0"/>
      <p:bldP spid="24" grpId="1"/>
      <p:bldP spid="25" grpId="0"/>
      <p:bldP spid="25" grpId="1"/>
      <p:bldP spid="26" grpId="0"/>
      <p:bldP spid="2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2-Point Card"/>
          <p:cNvGrpSpPr/>
          <p:nvPr/>
        </p:nvGrpSpPr>
        <p:grpSpPr>
          <a:xfrm>
            <a:off x="4700396" y="2558044"/>
            <a:ext cx="2788468" cy="3785216"/>
            <a:chOff x="5339507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170028" y="621710"/>
              <a:ext cx="2272087" cy="79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6339271" y="5402401"/>
              <a:ext cx="2272087" cy="79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sp>
        <p:nvSpPr>
          <p:cNvPr id="73" name="Instructions Text"/>
          <p:cNvSpPr txBox="1"/>
          <p:nvPr/>
        </p:nvSpPr>
        <p:spPr>
          <a:xfrm>
            <a:off x="234462" y="421457"/>
            <a:ext cx="11723076" cy="18651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KEEP THE POINTS ON THE CARD OR </a:t>
            </a:r>
            <a:b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</a:b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DRAW AGAIN FOR </a:t>
            </a: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MORE POINTS</a:t>
            </a: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!</a:t>
            </a:r>
            <a:endParaRPr lang="en-US" sz="7200" dirty="0">
              <a:gradFill flip="none" rotWithShape="1">
                <a:gsLst>
                  <a:gs pos="29000">
                    <a:srgbClr val="F8DC31"/>
                  </a:gs>
                  <a:gs pos="70000">
                    <a:srgbClr val="F15F29"/>
                  </a:gs>
                </a:gsLst>
                <a:lin ang="16200000" scaled="1"/>
                <a:tileRect/>
              </a:gradFill>
              <a:effectLst>
                <a:glow rad="139700">
                  <a:srgbClr val="9B151B">
                    <a:alpha val="84706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grpSp>
        <p:nvGrpSpPr>
          <p:cNvPr id="7" name="4-Point Card"/>
          <p:cNvGrpSpPr/>
          <p:nvPr/>
        </p:nvGrpSpPr>
        <p:grpSpPr>
          <a:xfrm>
            <a:off x="4709713" y="2568833"/>
            <a:ext cx="2772574" cy="3763639"/>
            <a:chOff x="6095999" y="569728"/>
            <a:chExt cx="4212701" cy="5718544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894978" y="621709"/>
              <a:ext cx="2302160" cy="7949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0800000">
              <a:off x="7049190" y="5374012"/>
              <a:ext cx="2302160" cy="7949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 rot="20601254">
            <a:off x="1087686" y="3846136"/>
            <a:ext cx="2738250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800" dirty="0">
                <a:solidFill>
                  <a:schemeClr val="bg1"/>
                </a:solidFill>
                <a:latin typeface="GoodDog" panose="02000000000000000000" pitchFamily="50" charset="0"/>
              </a:rPr>
              <a:t>Take 4 points</a:t>
            </a:r>
          </a:p>
        </p:txBody>
      </p:sp>
      <p:pic>
        <p:nvPicPr>
          <p:cNvPr id="13" name="White Arrow - Righ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483368">
            <a:off x="2649019" y="4023547"/>
            <a:ext cx="1743354" cy="1737801"/>
          </a:xfrm>
          <a:prstGeom prst="rect">
            <a:avLst/>
          </a:prstGeom>
        </p:spPr>
      </p:pic>
      <p:pic>
        <p:nvPicPr>
          <p:cNvPr id="14" name="White Arrow - Right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4879881">
            <a:off x="7863936" y="3159750"/>
            <a:ext cx="1743354" cy="173780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795543">
            <a:off x="8528424" y="4589523"/>
            <a:ext cx="2297425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800" dirty="0">
                <a:solidFill>
                  <a:schemeClr val="bg1"/>
                </a:solidFill>
                <a:latin typeface="GoodDog" panose="02000000000000000000" pitchFamily="50" charset="0"/>
              </a:rPr>
              <a:t>Draw again</a:t>
            </a:r>
          </a:p>
        </p:txBody>
      </p:sp>
      <p:sp>
        <p:nvSpPr>
          <p:cNvPr id="2" name="타원 1"/>
          <p:cNvSpPr/>
          <p:nvPr/>
        </p:nvSpPr>
        <p:spPr>
          <a:xfrm rot="738740">
            <a:off x="8195035" y="4441433"/>
            <a:ext cx="2980150" cy="1029758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 rot="20601254">
            <a:off x="1087685" y="3846136"/>
            <a:ext cx="2738250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800" dirty="0">
                <a:solidFill>
                  <a:schemeClr val="bg1"/>
                </a:solidFill>
                <a:latin typeface="GoodDog" panose="02000000000000000000" pitchFamily="50" charset="0"/>
              </a:rPr>
              <a:t>Take </a:t>
            </a:r>
            <a:r>
              <a:rPr lang="en-US" sz="4800" dirty="0">
                <a:solidFill>
                  <a:srgbClr val="FFC000"/>
                </a:solidFill>
                <a:latin typeface="GoodDog" panose="02000000000000000000" pitchFamily="50" charset="0"/>
              </a:rPr>
              <a:t>6</a:t>
            </a:r>
            <a:r>
              <a:rPr lang="en-US" sz="4800" dirty="0">
                <a:solidFill>
                  <a:schemeClr val="bg1"/>
                </a:solidFill>
                <a:latin typeface="GoodDog" panose="02000000000000000000" pitchFamily="50" charset="0"/>
              </a:rPr>
              <a:t> points</a:t>
            </a:r>
          </a:p>
        </p:txBody>
      </p:sp>
    </p:spTree>
    <p:extLst>
      <p:ext uri="{BB962C8B-B14F-4D97-AF65-F5344CB8AC3E}">
        <p14:creationId xmlns:p14="http://schemas.microsoft.com/office/powerpoint/2010/main" val="333980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12" grpId="0"/>
      <p:bldP spid="12" grpId="1"/>
      <p:bldP spid="15" grpId="0"/>
      <p:bldP spid="2" grpId="0" animBg="1"/>
      <p:bldP spid="2" grpId="1" animBg="1"/>
      <p:bldP spid="2" grpId="2" animBg="1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Bomb Card"/>
          <p:cNvGrpSpPr/>
          <p:nvPr/>
        </p:nvGrpSpPr>
        <p:grpSpPr>
          <a:xfrm>
            <a:off x="4702204" y="2558044"/>
            <a:ext cx="2788470" cy="3785216"/>
            <a:chOff x="5208636" y="569728"/>
            <a:chExt cx="4212701" cy="5718544"/>
          </a:xfrm>
        </p:grpSpPr>
        <p:pic>
          <p:nvPicPr>
            <p:cNvPr id="22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6047570" y="643619"/>
              <a:ext cx="1429317" cy="79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2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7095279" y="5408284"/>
              <a:ext cx="1429317" cy="79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28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sp>
        <p:nvSpPr>
          <p:cNvPr id="73" name="Instructions Text"/>
          <p:cNvSpPr txBox="1"/>
          <p:nvPr/>
        </p:nvSpPr>
        <p:spPr>
          <a:xfrm>
            <a:off x="234462" y="421457"/>
            <a:ext cx="11723076" cy="18651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BEWARE</a:t>
            </a: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! IF YOU FIND A </a:t>
            </a: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BOMB</a:t>
            </a: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, YOU GET </a:t>
            </a:r>
            <a:r>
              <a:rPr lang="en-US" sz="7200" dirty="0">
                <a:gradFill flip="none" rotWithShape="1">
                  <a:gsLst>
                    <a:gs pos="29000">
                      <a:srgbClr val="F8DC31"/>
                    </a:gs>
                    <a:gs pos="70000">
                      <a:srgbClr val="F15F29"/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0 POINTS </a:t>
            </a:r>
            <a:r>
              <a:rPr lang="en-US" sz="7200" dirty="0">
                <a:solidFill>
                  <a:schemeClr val="bg1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&amp; THE GAME IS OVER.</a:t>
            </a:r>
            <a:endParaRPr lang="en-US" sz="7200" dirty="0">
              <a:gradFill flip="none" rotWithShape="1">
                <a:gsLst>
                  <a:gs pos="29000">
                    <a:srgbClr val="F8DC31"/>
                  </a:gs>
                  <a:gs pos="70000">
                    <a:srgbClr val="F15F29"/>
                  </a:gs>
                </a:gsLst>
                <a:lin ang="16200000" scaled="1"/>
                <a:tileRect/>
              </a:gradFill>
              <a:effectLst>
                <a:glow rad="139700">
                  <a:srgbClr val="9B151B">
                    <a:alpha val="84706"/>
                  </a:srgbClr>
                </a:glow>
              </a:effectLst>
              <a:latin typeface="Curse Casual" panose="020B0606020101010101" pitchFamily="34" charset="0"/>
            </a:endParaRPr>
          </a:p>
        </p:txBody>
      </p:sp>
      <p:grpSp>
        <p:nvGrpSpPr>
          <p:cNvPr id="7" name="2-Point Card"/>
          <p:cNvGrpSpPr/>
          <p:nvPr/>
        </p:nvGrpSpPr>
        <p:grpSpPr>
          <a:xfrm>
            <a:off x="4700396" y="2558044"/>
            <a:ext cx="2788468" cy="3785216"/>
            <a:chOff x="5339507" y="569728"/>
            <a:chExt cx="4212701" cy="5718544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170028" y="621710"/>
              <a:ext cx="2272087" cy="79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0800000">
              <a:off x="6339271" y="5402401"/>
              <a:ext cx="2272087" cy="790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28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pic>
        <p:nvPicPr>
          <p:cNvPr id="16" name="White Arrow - Righ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483368">
            <a:off x="2649019" y="4023547"/>
            <a:ext cx="1743354" cy="1737801"/>
          </a:xfrm>
          <a:prstGeom prst="rect">
            <a:avLst/>
          </a:prstGeom>
        </p:spPr>
      </p:pic>
      <p:pic>
        <p:nvPicPr>
          <p:cNvPr id="17" name="White Arrow - Righ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4879881">
            <a:off x="7863936" y="3159750"/>
            <a:ext cx="1743354" cy="17378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 rot="795543">
            <a:off x="8528424" y="4589523"/>
            <a:ext cx="2297425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800" dirty="0">
                <a:solidFill>
                  <a:schemeClr val="bg1"/>
                </a:solidFill>
                <a:latin typeface="GoodDog" panose="02000000000000000000" pitchFamily="50" charset="0"/>
              </a:rPr>
              <a:t>Draw again</a:t>
            </a:r>
          </a:p>
        </p:txBody>
      </p:sp>
      <p:sp>
        <p:nvSpPr>
          <p:cNvPr id="19" name="타원 18"/>
          <p:cNvSpPr/>
          <p:nvPr/>
        </p:nvSpPr>
        <p:spPr>
          <a:xfrm rot="738740">
            <a:off x="8195035" y="4441433"/>
            <a:ext cx="2980150" cy="1029758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 rot="20601254">
            <a:off x="1087686" y="3846136"/>
            <a:ext cx="2738250" cy="6832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4800" dirty="0">
                <a:solidFill>
                  <a:schemeClr val="bg1"/>
                </a:solidFill>
                <a:latin typeface="GoodDog" panose="02000000000000000000" pitchFamily="50" charset="0"/>
              </a:rPr>
              <a:t>Take </a:t>
            </a:r>
            <a:r>
              <a:rPr lang="en-US" sz="4800" dirty="0">
                <a:solidFill>
                  <a:srgbClr val="FFC000"/>
                </a:solidFill>
                <a:latin typeface="GoodDog" panose="02000000000000000000" pitchFamily="50" charset="0"/>
              </a:rPr>
              <a:t>6</a:t>
            </a:r>
            <a:r>
              <a:rPr lang="en-US" sz="4800" dirty="0">
                <a:solidFill>
                  <a:schemeClr val="bg1"/>
                </a:solidFill>
                <a:latin typeface="GoodDog" panose="02000000000000000000" pitchFamily="50" charset="0"/>
              </a:rPr>
              <a:t> points</a:t>
            </a:r>
          </a:p>
        </p:txBody>
      </p:sp>
    </p:spTree>
    <p:extLst>
      <p:ext uri="{BB962C8B-B14F-4D97-AF65-F5344CB8AC3E}">
        <p14:creationId xmlns:p14="http://schemas.microsoft.com/office/powerpoint/2010/main" val="92680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ing Cat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18" grpId="0"/>
      <p:bldP spid="19" grpId="0" animBg="1"/>
      <p:bldP spid="19" grpId="1" animBg="1"/>
      <p:bldP spid="19" grpId="2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/>
          <p:cNvSpPr txBox="1"/>
          <p:nvPr/>
        </p:nvSpPr>
        <p:spPr>
          <a:xfrm rot="20601254">
            <a:off x="10207297" y="3814150"/>
            <a:ext cx="1816523" cy="781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  <a:t>All teams lose </a:t>
            </a:r>
            <a:b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</a:br>
            <a: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  <a:t>all points!</a:t>
            </a:r>
          </a:p>
        </p:txBody>
      </p:sp>
      <p:pic>
        <p:nvPicPr>
          <p:cNvPr id="50" name="White Arrow - Righ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700000" flipH="1">
            <a:off x="10670820" y="2685787"/>
            <a:ext cx="1090963" cy="1087488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 rot="20601254">
            <a:off x="314002" y="4590243"/>
            <a:ext cx="1733167" cy="11264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  <a:t>Only your</a:t>
            </a:r>
            <a:b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</a:br>
            <a: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  <a:t>team loses all</a:t>
            </a:r>
            <a:b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</a:br>
            <a:r>
              <a:rPr lang="en-US" sz="2800" dirty="0">
                <a:solidFill>
                  <a:schemeClr val="bg1"/>
                </a:solidFill>
                <a:latin typeface="GoodDog" panose="02000000000000000000" pitchFamily="50" charset="0"/>
              </a:rPr>
              <a:t>their points!</a:t>
            </a:r>
          </a:p>
        </p:txBody>
      </p:sp>
      <p:pic>
        <p:nvPicPr>
          <p:cNvPr id="54" name="White Arrow - Lef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00000" flipH="1">
            <a:off x="1229766" y="5397594"/>
            <a:ext cx="1090963" cy="1087488"/>
          </a:xfrm>
          <a:prstGeom prst="rect">
            <a:avLst/>
          </a:prstGeom>
        </p:spPr>
      </p:pic>
      <p:grpSp>
        <p:nvGrpSpPr>
          <p:cNvPr id="7" name="1-Point Card"/>
          <p:cNvGrpSpPr/>
          <p:nvPr/>
        </p:nvGrpSpPr>
        <p:grpSpPr>
          <a:xfrm>
            <a:off x="1295539" y="1124303"/>
            <a:ext cx="1879064" cy="2550741"/>
            <a:chOff x="5067361" y="352811"/>
            <a:chExt cx="4212701" cy="5718544"/>
          </a:xfrm>
        </p:grpSpPr>
        <p:pic>
          <p:nvPicPr>
            <p:cNvPr id="8" name="Card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67361" y="352811"/>
              <a:ext cx="4212701" cy="57185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897146" y="414974"/>
              <a:ext cx="2228874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0800000">
              <a:off x="6221050" y="5104354"/>
              <a:ext cx="2228874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+1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</a:t>
              </a:r>
            </a:p>
          </p:txBody>
        </p:sp>
      </p:grpSp>
      <p:grpSp>
        <p:nvGrpSpPr>
          <p:cNvPr id="11" name="2-Point Card"/>
          <p:cNvGrpSpPr/>
          <p:nvPr/>
        </p:nvGrpSpPr>
        <p:grpSpPr>
          <a:xfrm>
            <a:off x="2578889" y="1124302"/>
            <a:ext cx="1879064" cy="2550742"/>
            <a:chOff x="5339507" y="569728"/>
            <a:chExt cx="4212701" cy="5718544"/>
          </a:xfrm>
        </p:grpSpPr>
        <p:pic>
          <p:nvPicPr>
            <p:cNvPr id="12" name="Card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39507" y="569728"/>
              <a:ext cx="4212701" cy="571854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170028" y="621710"/>
              <a:ext cx="2519969" cy="8970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0800000">
              <a:off x="6215330" y="5349124"/>
              <a:ext cx="2519969" cy="8970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+2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5" name="3-Point Card"/>
          <p:cNvGrpSpPr/>
          <p:nvPr/>
        </p:nvGrpSpPr>
        <p:grpSpPr>
          <a:xfrm>
            <a:off x="3862239" y="1124302"/>
            <a:ext cx="1900819" cy="2550743"/>
            <a:chOff x="5302037" y="569728"/>
            <a:chExt cx="4261473" cy="5718544"/>
          </a:xfrm>
        </p:grpSpPr>
        <p:pic>
          <p:nvPicPr>
            <p:cNvPr id="16" name="Card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02037" y="569728"/>
              <a:ext cx="4261473" cy="571854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163133" y="644160"/>
              <a:ext cx="2530752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6203047" y="5319324"/>
              <a:ext cx="2530752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+3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19" name="4-Point Card"/>
          <p:cNvGrpSpPr/>
          <p:nvPr/>
        </p:nvGrpSpPr>
        <p:grpSpPr>
          <a:xfrm>
            <a:off x="5167345" y="1124302"/>
            <a:ext cx="1879064" cy="2550742"/>
            <a:chOff x="6095999" y="569728"/>
            <a:chExt cx="4212701" cy="5718544"/>
          </a:xfrm>
        </p:grpSpPr>
        <p:pic>
          <p:nvPicPr>
            <p:cNvPr id="20" name="Card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95999" y="569728"/>
              <a:ext cx="4212701" cy="571854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6894977" y="621710"/>
              <a:ext cx="2537939" cy="8970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0800000">
              <a:off x="6931298" y="5322999"/>
              <a:ext cx="2537939" cy="8970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+4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3" name="5-Point Card"/>
          <p:cNvGrpSpPr/>
          <p:nvPr/>
        </p:nvGrpSpPr>
        <p:grpSpPr>
          <a:xfrm>
            <a:off x="6450696" y="1124303"/>
            <a:ext cx="1879064" cy="2550741"/>
            <a:chOff x="5522394" y="668570"/>
            <a:chExt cx="4212701" cy="5718544"/>
          </a:xfrm>
        </p:grpSpPr>
        <p:pic>
          <p:nvPicPr>
            <p:cNvPr id="24" name="Card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22394" y="668570"/>
              <a:ext cx="4212701" cy="571854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6342421" y="739273"/>
              <a:ext cx="2534344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10800000">
              <a:off x="6380540" y="5388312"/>
              <a:ext cx="2534344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+5 </a:t>
              </a:r>
              <a:r>
                <a:rPr lang="en-US" sz="2000" dirty="0">
                  <a:solidFill>
                    <a:schemeClr val="bg1">
                      <a:lumMod val="75000"/>
                    </a:schemeClr>
                  </a:solidFill>
                  <a:latin typeface="Curse Casual" panose="020B0606020101010101" pitchFamily="34" charset="0"/>
                </a:rPr>
                <a:t>POINTS</a:t>
              </a:r>
            </a:p>
          </p:txBody>
        </p:sp>
      </p:grpSp>
      <p:grpSp>
        <p:nvGrpSpPr>
          <p:cNvPr id="27" name="Bomb Card"/>
          <p:cNvGrpSpPr/>
          <p:nvPr/>
        </p:nvGrpSpPr>
        <p:grpSpPr>
          <a:xfrm>
            <a:off x="7734047" y="1124303"/>
            <a:ext cx="1879064" cy="2550740"/>
            <a:chOff x="5208636" y="569728"/>
            <a:chExt cx="4212701" cy="5718544"/>
          </a:xfrm>
        </p:grpSpPr>
        <p:pic>
          <p:nvPicPr>
            <p:cNvPr id="28" name="Card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208636" y="569728"/>
              <a:ext cx="4212701" cy="5718544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6047570" y="643619"/>
              <a:ext cx="1632302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20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rot="10800000">
              <a:off x="6993786" y="5355008"/>
              <a:ext cx="1632302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Curse Casual" panose="020B0606020101010101" pitchFamily="34" charset="0"/>
                </a:rPr>
                <a:t>BOMB!</a:t>
              </a:r>
              <a:endParaRPr lang="en-US" sz="2000" dirty="0">
                <a:solidFill>
                  <a:schemeClr val="bg1">
                    <a:lumMod val="75000"/>
                  </a:schemeClr>
                </a:solidFill>
                <a:latin typeface="Curse Casual" panose="020B0606020101010101" pitchFamily="34" charset="0"/>
              </a:endParaRPr>
            </a:p>
          </p:txBody>
        </p:sp>
      </p:grpSp>
      <p:grpSp>
        <p:nvGrpSpPr>
          <p:cNvPr id="31" name="Nuclear Card"/>
          <p:cNvGrpSpPr/>
          <p:nvPr/>
        </p:nvGrpSpPr>
        <p:grpSpPr>
          <a:xfrm>
            <a:off x="9017397" y="1124303"/>
            <a:ext cx="1879064" cy="2550740"/>
            <a:chOff x="5302734" y="569728"/>
            <a:chExt cx="4212701" cy="5718544"/>
          </a:xfrm>
        </p:grpSpPr>
        <p:pic>
          <p:nvPicPr>
            <p:cNvPr id="32" name="Card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02734" y="569728"/>
              <a:ext cx="4212701" cy="5718544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6158372" y="611021"/>
              <a:ext cx="2200123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rot="10800000">
              <a:off x="6497885" y="5343188"/>
              <a:ext cx="2200123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C000"/>
                  </a:solidFill>
                  <a:latin typeface="Curse Casual" panose="020B0606020101010101" pitchFamily="34" charset="0"/>
                </a:rPr>
                <a:t>NUCLEAR!</a:t>
              </a:r>
            </a:p>
          </p:txBody>
        </p:sp>
      </p:grpSp>
      <p:grpSp>
        <p:nvGrpSpPr>
          <p:cNvPr id="35" name="Rare Card - Lose All Points"/>
          <p:cNvGrpSpPr/>
          <p:nvPr/>
        </p:nvGrpSpPr>
        <p:grpSpPr>
          <a:xfrm>
            <a:off x="2519520" y="3967721"/>
            <a:ext cx="1879064" cy="2550741"/>
            <a:chOff x="5432746" y="569728"/>
            <a:chExt cx="4212701" cy="5718544"/>
          </a:xfrm>
        </p:grpSpPr>
        <p:pic>
          <p:nvPicPr>
            <p:cNvPr id="36" name="Card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432746" y="569728"/>
              <a:ext cx="4212701" cy="5718544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5621874" y="697811"/>
              <a:ext cx="3774204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LOSE ALL</a:t>
              </a:r>
              <a:r>
                <a:rPr lang="en-US" sz="20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 rot="10800000">
              <a:off x="5566168" y="5278753"/>
              <a:ext cx="3885613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</a:t>
              </a:r>
              <a:r>
                <a:rPr lang="en-US" sz="20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LSOE ALL</a:t>
              </a:r>
              <a:r>
                <a:rPr lang="en-US" sz="20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 POINTS!</a:t>
              </a:r>
            </a:p>
          </p:txBody>
        </p:sp>
      </p:grpSp>
      <p:grpSp>
        <p:nvGrpSpPr>
          <p:cNvPr id="39" name="Rare Card - Change Points"/>
          <p:cNvGrpSpPr/>
          <p:nvPr/>
        </p:nvGrpSpPr>
        <p:grpSpPr>
          <a:xfrm>
            <a:off x="7793417" y="3967721"/>
            <a:ext cx="1879064" cy="2550741"/>
            <a:chOff x="5656260" y="569728"/>
            <a:chExt cx="4212701" cy="5718544"/>
          </a:xfrm>
        </p:grpSpPr>
        <p:pic>
          <p:nvPicPr>
            <p:cNvPr id="40" name="Card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656260" y="569728"/>
              <a:ext cx="4212701" cy="5718544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6003082" y="686434"/>
              <a:ext cx="3519044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20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0800000">
              <a:off x="6003082" y="5265967"/>
              <a:ext cx="3519044" cy="8970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Curse Casual" panose="020B0606020101010101" pitchFamily="34" charset="0"/>
                </a:rPr>
                <a:t>CHANGE </a:t>
              </a:r>
              <a:r>
                <a:rPr lang="en-US" sz="2000" dirty="0">
                  <a:solidFill>
                    <a:srgbClr val="6A1112"/>
                  </a:solidFill>
                  <a:latin typeface="Curse Casual" panose="020B0606020101010101" pitchFamily="34" charset="0"/>
                </a:rPr>
                <a:t>POINTS!</a:t>
              </a:r>
            </a:p>
          </p:txBody>
        </p:sp>
      </p:grpSp>
      <p:sp>
        <p:nvSpPr>
          <p:cNvPr id="43" name="Header 1"/>
          <p:cNvSpPr/>
          <p:nvPr/>
        </p:nvSpPr>
        <p:spPr>
          <a:xfrm>
            <a:off x="4624283" y="177571"/>
            <a:ext cx="29434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solidFill>
                  <a:prstClr val="white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DECK CARDS</a:t>
            </a:r>
            <a:endParaRPr lang="en-US" sz="1200" dirty="0"/>
          </a:p>
        </p:txBody>
      </p:sp>
      <p:sp>
        <p:nvSpPr>
          <p:cNvPr id="45" name="Header 2"/>
          <p:cNvSpPr/>
          <p:nvPr/>
        </p:nvSpPr>
        <p:spPr>
          <a:xfrm>
            <a:off x="4623482" y="4686519"/>
            <a:ext cx="2945037" cy="12558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5400" dirty="0">
                <a:solidFill>
                  <a:prstClr val="white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RARE CARDS</a:t>
            </a:r>
          </a:p>
          <a:p>
            <a:pPr algn="ctr">
              <a:lnSpc>
                <a:spcPct val="80000"/>
              </a:lnSpc>
            </a:pPr>
            <a:r>
              <a:rPr lang="en-US" sz="4000" dirty="0">
                <a:solidFill>
                  <a:prstClr val="white"/>
                </a:solidFill>
                <a:effectLst>
                  <a:glow rad="139700">
                    <a:srgbClr val="9B151B">
                      <a:alpha val="84706"/>
                    </a:srgbClr>
                  </a:glow>
                </a:effectLst>
                <a:latin typeface="Curse Casual" panose="020B0606020101010101" pitchFamily="34" charset="0"/>
              </a:rPr>
              <a:t>(not in deck)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97653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rd Slide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3" grpId="0"/>
      <p:bldP spid="43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Box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2272"/>
          <a:stretch/>
        </p:blipFill>
        <p:spPr>
          <a:xfrm>
            <a:off x="0" y="449281"/>
            <a:ext cx="3658231" cy="1176630"/>
          </a:xfrm>
          <a:prstGeom prst="rect">
            <a:avLst/>
          </a:prstGeom>
        </p:spPr>
      </p:pic>
      <p:sp>
        <p:nvSpPr>
          <p:cNvPr id="43" name="Box Text"/>
          <p:cNvSpPr/>
          <p:nvPr/>
        </p:nvSpPr>
        <p:spPr>
          <a:xfrm>
            <a:off x="69232" y="694249"/>
            <a:ext cx="33345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dirty="0">
                <a:solidFill>
                  <a:srgbClr val="050400"/>
                </a:solidFill>
                <a:latin typeface="Curse Casual" panose="020B0606020101010101" pitchFamily="34" charset="0"/>
              </a:rPr>
              <a:t>CHOOSE A NUMBER</a:t>
            </a:r>
          </a:p>
        </p:txBody>
      </p:sp>
      <p:sp>
        <p:nvSpPr>
          <p:cNvPr id="44" name="Shadow A"/>
          <p:cNvSpPr/>
          <p:nvPr/>
        </p:nvSpPr>
        <p:spPr>
          <a:xfrm>
            <a:off x="3798647" y="1539013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hadow B"/>
          <p:cNvSpPr/>
          <p:nvPr/>
        </p:nvSpPr>
        <p:spPr>
          <a:xfrm>
            <a:off x="5458635" y="1539013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hadow C"/>
          <p:cNvSpPr/>
          <p:nvPr/>
        </p:nvSpPr>
        <p:spPr>
          <a:xfrm>
            <a:off x="7118622" y="1539013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hadow D"/>
          <p:cNvSpPr/>
          <p:nvPr/>
        </p:nvSpPr>
        <p:spPr>
          <a:xfrm>
            <a:off x="8778611" y="1539013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hadow E"/>
          <p:cNvSpPr/>
          <p:nvPr/>
        </p:nvSpPr>
        <p:spPr>
          <a:xfrm>
            <a:off x="10438598" y="1539013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hadow H"/>
          <p:cNvSpPr/>
          <p:nvPr/>
        </p:nvSpPr>
        <p:spPr>
          <a:xfrm>
            <a:off x="8778611" y="3037517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Shadow I"/>
          <p:cNvSpPr/>
          <p:nvPr/>
        </p:nvSpPr>
        <p:spPr>
          <a:xfrm>
            <a:off x="3658230" y="4715217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hadow J"/>
          <p:cNvSpPr/>
          <p:nvPr/>
        </p:nvSpPr>
        <p:spPr>
          <a:xfrm>
            <a:off x="5318217" y="4715217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hadow K"/>
          <p:cNvSpPr/>
          <p:nvPr/>
        </p:nvSpPr>
        <p:spPr>
          <a:xfrm>
            <a:off x="6978206" y="4715217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hadow L"/>
          <p:cNvSpPr/>
          <p:nvPr/>
        </p:nvSpPr>
        <p:spPr>
          <a:xfrm>
            <a:off x="10438598" y="3129147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Shadow F"/>
          <p:cNvSpPr/>
          <p:nvPr/>
        </p:nvSpPr>
        <p:spPr>
          <a:xfrm>
            <a:off x="5458635" y="3037517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hadow G"/>
          <p:cNvSpPr/>
          <p:nvPr/>
        </p:nvSpPr>
        <p:spPr>
          <a:xfrm>
            <a:off x="7118623" y="3037517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Shadow M"/>
          <p:cNvSpPr/>
          <p:nvPr/>
        </p:nvSpPr>
        <p:spPr>
          <a:xfrm>
            <a:off x="5365760" y="6216854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Shadow N"/>
          <p:cNvSpPr/>
          <p:nvPr/>
        </p:nvSpPr>
        <p:spPr>
          <a:xfrm>
            <a:off x="7025748" y="6216854"/>
            <a:ext cx="1307926" cy="234973"/>
          </a:xfrm>
          <a:prstGeom prst="roundRect">
            <a:avLst>
              <a:gd name="adj" fmla="val 38653"/>
            </a:avLst>
          </a:prstGeom>
          <a:solidFill>
            <a:schemeClr val="tx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Button">
            <a:hlinkClick r:id="rId6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5458636" y="43101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2</a:t>
            </a:r>
          </a:p>
        </p:txBody>
      </p:sp>
      <p:sp>
        <p:nvSpPr>
          <p:cNvPr id="13" name="Button">
            <a:hlinkClick r:id="rId7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7118624" y="43101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3</a:t>
            </a:r>
          </a:p>
        </p:txBody>
      </p:sp>
      <p:sp>
        <p:nvSpPr>
          <p:cNvPr id="14" name="Button">
            <a:hlinkClick r:id="rId8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8778612" y="43101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4</a:t>
            </a:r>
          </a:p>
        </p:txBody>
      </p:sp>
      <p:sp>
        <p:nvSpPr>
          <p:cNvPr id="15" name="Button">
            <a:hlinkClick r:id="rId9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3798647" y="2007955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5</a:t>
            </a:r>
          </a:p>
        </p:txBody>
      </p:sp>
      <p:sp>
        <p:nvSpPr>
          <p:cNvPr id="17" name="Button">
            <a:hlinkClick r:id="rId10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5458636" y="192545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6</a:t>
            </a:r>
          </a:p>
        </p:txBody>
      </p:sp>
      <p:sp>
        <p:nvSpPr>
          <p:cNvPr id="18" name="Button">
            <a:hlinkClick r:id="rId11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7118624" y="192545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7</a:t>
            </a:r>
          </a:p>
        </p:txBody>
      </p:sp>
      <p:sp>
        <p:nvSpPr>
          <p:cNvPr id="19" name="Button">
            <a:hlinkClick r:id="rId12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8778612" y="192545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8</a:t>
            </a:r>
          </a:p>
        </p:txBody>
      </p:sp>
      <p:sp>
        <p:nvSpPr>
          <p:cNvPr id="20" name="Button">
            <a:hlinkClick r:id="rId13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3658231" y="360315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9</a:t>
            </a:r>
          </a:p>
        </p:txBody>
      </p:sp>
      <p:sp>
        <p:nvSpPr>
          <p:cNvPr id="21" name="Button">
            <a:hlinkClick r:id="rId14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5318219" y="360315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10</a:t>
            </a:r>
          </a:p>
        </p:txBody>
      </p:sp>
      <p:sp>
        <p:nvSpPr>
          <p:cNvPr id="22" name="Button">
            <a:hlinkClick r:id="rId15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6978207" y="360315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11</a:t>
            </a:r>
          </a:p>
        </p:txBody>
      </p:sp>
      <p:sp>
        <p:nvSpPr>
          <p:cNvPr id="23" name="Button">
            <a:hlinkClick r:id="rId16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8779253" y="3585511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12</a:t>
            </a:r>
          </a:p>
        </p:txBody>
      </p:sp>
      <p:sp>
        <p:nvSpPr>
          <p:cNvPr id="25" name="Button">
            <a:hlinkClick r:id="rId17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5365760" y="5100730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13</a:t>
            </a:r>
          </a:p>
        </p:txBody>
      </p:sp>
      <p:sp>
        <p:nvSpPr>
          <p:cNvPr id="26" name="Button">
            <a:hlinkClick r:id="rId18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7025748" y="5100730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14</a:t>
            </a:r>
          </a:p>
        </p:txBody>
      </p:sp>
      <p:sp>
        <p:nvSpPr>
          <p:cNvPr id="11" name="Button">
            <a:hlinkClick r:id="rId19" action="ppaction://hlinksldjump"/>
            <a:extLst>
              <a:ext uri="{FF2B5EF4-FFF2-40B4-BE49-F238E27FC236}">
                <a16:creationId xmlns:a16="http://schemas.microsoft.com/office/drawing/2014/main" id="{BCCE4706-7799-2346-94AF-FDEAF4778111}"/>
              </a:ext>
            </a:extLst>
          </p:cNvPr>
          <p:cNvSpPr/>
          <p:nvPr/>
        </p:nvSpPr>
        <p:spPr>
          <a:xfrm>
            <a:off x="3798648" y="431017"/>
            <a:ext cx="1307926" cy="1213158"/>
          </a:xfrm>
          <a:custGeom>
            <a:avLst/>
            <a:gdLst>
              <a:gd name="connsiteX0" fmla="*/ 0 w 1307926"/>
              <a:gd name="connsiteY0" fmla="*/ 202197 h 1213158"/>
              <a:gd name="connsiteX1" fmla="*/ 202197 w 1307926"/>
              <a:gd name="connsiteY1" fmla="*/ 0 h 1213158"/>
              <a:gd name="connsiteX2" fmla="*/ 662998 w 1307926"/>
              <a:gd name="connsiteY2" fmla="*/ 0 h 1213158"/>
              <a:gd name="connsiteX3" fmla="*/ 1105729 w 1307926"/>
              <a:gd name="connsiteY3" fmla="*/ 0 h 1213158"/>
              <a:gd name="connsiteX4" fmla="*/ 1307926 w 1307926"/>
              <a:gd name="connsiteY4" fmla="*/ 202197 h 1213158"/>
              <a:gd name="connsiteX5" fmla="*/ 1307926 w 1307926"/>
              <a:gd name="connsiteY5" fmla="*/ 590404 h 1213158"/>
              <a:gd name="connsiteX6" fmla="*/ 1307926 w 1307926"/>
              <a:gd name="connsiteY6" fmla="*/ 1010961 h 1213158"/>
              <a:gd name="connsiteX7" fmla="*/ 1105729 w 1307926"/>
              <a:gd name="connsiteY7" fmla="*/ 1213158 h 1213158"/>
              <a:gd name="connsiteX8" fmla="*/ 644928 w 1307926"/>
              <a:gd name="connsiteY8" fmla="*/ 1213158 h 1213158"/>
              <a:gd name="connsiteX9" fmla="*/ 202197 w 1307926"/>
              <a:gd name="connsiteY9" fmla="*/ 1213158 h 1213158"/>
              <a:gd name="connsiteX10" fmla="*/ 0 w 1307926"/>
              <a:gd name="connsiteY10" fmla="*/ 1010961 h 1213158"/>
              <a:gd name="connsiteX11" fmla="*/ 0 w 1307926"/>
              <a:gd name="connsiteY11" fmla="*/ 598491 h 1213158"/>
              <a:gd name="connsiteX12" fmla="*/ 0 w 1307926"/>
              <a:gd name="connsiteY12" fmla="*/ 202197 h 121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7926" h="1213158" fill="none" extrusionOk="0">
                <a:moveTo>
                  <a:pt x="0" y="202197"/>
                </a:moveTo>
                <a:cubicBezTo>
                  <a:pt x="-28297" y="95174"/>
                  <a:pt x="73169" y="-11977"/>
                  <a:pt x="202197" y="0"/>
                </a:cubicBezTo>
                <a:cubicBezTo>
                  <a:pt x="400533" y="-13560"/>
                  <a:pt x="521943" y="9120"/>
                  <a:pt x="662998" y="0"/>
                </a:cubicBezTo>
                <a:cubicBezTo>
                  <a:pt x="804053" y="-9120"/>
                  <a:pt x="964250" y="47179"/>
                  <a:pt x="1105729" y="0"/>
                </a:cubicBezTo>
                <a:cubicBezTo>
                  <a:pt x="1209919" y="13375"/>
                  <a:pt x="1311134" y="92911"/>
                  <a:pt x="1307926" y="202197"/>
                </a:cubicBezTo>
                <a:cubicBezTo>
                  <a:pt x="1352394" y="343680"/>
                  <a:pt x="1298656" y="460204"/>
                  <a:pt x="1307926" y="590404"/>
                </a:cubicBezTo>
                <a:cubicBezTo>
                  <a:pt x="1317196" y="720604"/>
                  <a:pt x="1264283" y="823712"/>
                  <a:pt x="1307926" y="1010961"/>
                </a:cubicBezTo>
                <a:cubicBezTo>
                  <a:pt x="1313519" y="1133706"/>
                  <a:pt x="1201168" y="1221717"/>
                  <a:pt x="1105729" y="1213158"/>
                </a:cubicBezTo>
                <a:cubicBezTo>
                  <a:pt x="970960" y="1225379"/>
                  <a:pt x="778668" y="1170489"/>
                  <a:pt x="644928" y="1213158"/>
                </a:cubicBezTo>
                <a:cubicBezTo>
                  <a:pt x="511188" y="1255827"/>
                  <a:pt x="296255" y="1193697"/>
                  <a:pt x="202197" y="1213158"/>
                </a:cubicBezTo>
                <a:cubicBezTo>
                  <a:pt x="79515" y="1235265"/>
                  <a:pt x="-9952" y="1109426"/>
                  <a:pt x="0" y="1010961"/>
                </a:cubicBezTo>
                <a:cubicBezTo>
                  <a:pt x="-29190" y="848490"/>
                  <a:pt x="45515" y="736660"/>
                  <a:pt x="0" y="598491"/>
                </a:cubicBezTo>
                <a:cubicBezTo>
                  <a:pt x="-45515" y="460322"/>
                  <a:pt x="7442" y="399468"/>
                  <a:pt x="0" y="202197"/>
                </a:cubicBezTo>
                <a:close/>
              </a:path>
              <a:path w="1307926" h="1213158" stroke="0" extrusionOk="0">
                <a:moveTo>
                  <a:pt x="0" y="202197"/>
                </a:moveTo>
                <a:cubicBezTo>
                  <a:pt x="-2990" y="88683"/>
                  <a:pt x="80067" y="3926"/>
                  <a:pt x="202197" y="0"/>
                </a:cubicBezTo>
                <a:cubicBezTo>
                  <a:pt x="316574" y="-23177"/>
                  <a:pt x="492719" y="54651"/>
                  <a:pt x="672034" y="0"/>
                </a:cubicBezTo>
                <a:cubicBezTo>
                  <a:pt x="851349" y="-54651"/>
                  <a:pt x="902119" y="24730"/>
                  <a:pt x="1105729" y="0"/>
                </a:cubicBezTo>
                <a:cubicBezTo>
                  <a:pt x="1210035" y="-4029"/>
                  <a:pt x="1310996" y="91994"/>
                  <a:pt x="1307926" y="202197"/>
                </a:cubicBezTo>
                <a:cubicBezTo>
                  <a:pt x="1345586" y="283756"/>
                  <a:pt x="1273623" y="418547"/>
                  <a:pt x="1307926" y="590404"/>
                </a:cubicBezTo>
                <a:cubicBezTo>
                  <a:pt x="1342229" y="762261"/>
                  <a:pt x="1258925" y="810663"/>
                  <a:pt x="1307926" y="1010961"/>
                </a:cubicBezTo>
                <a:cubicBezTo>
                  <a:pt x="1307175" y="1115467"/>
                  <a:pt x="1205805" y="1229271"/>
                  <a:pt x="1105729" y="1213158"/>
                </a:cubicBezTo>
                <a:cubicBezTo>
                  <a:pt x="954492" y="1215219"/>
                  <a:pt x="803381" y="1194149"/>
                  <a:pt x="672034" y="1213158"/>
                </a:cubicBezTo>
                <a:cubicBezTo>
                  <a:pt x="540687" y="1232167"/>
                  <a:pt x="359981" y="1166333"/>
                  <a:pt x="202197" y="1213158"/>
                </a:cubicBezTo>
                <a:cubicBezTo>
                  <a:pt x="95016" y="1219840"/>
                  <a:pt x="2379" y="1147266"/>
                  <a:pt x="0" y="1010961"/>
                </a:cubicBezTo>
                <a:cubicBezTo>
                  <a:pt x="-42483" y="893600"/>
                  <a:pt x="44731" y="818791"/>
                  <a:pt x="0" y="630842"/>
                </a:cubicBezTo>
                <a:cubicBezTo>
                  <a:pt x="-44731" y="442893"/>
                  <a:pt x="33186" y="291331"/>
                  <a:pt x="0" y="20219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50800">
            <a:solidFill>
              <a:srgbClr val="0504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innerShdw dist="3937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latin typeface="Curse Casual" panose="020B0606020101010101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7876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44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65" grpId="0" animBg="1"/>
      <p:bldP spid="66" grpId="0" animBg="1"/>
      <p:bldP spid="67" grpId="0" animBg="1"/>
      <p:bldP spid="68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White Box"/>
          <p:cNvSpPr/>
          <p:nvPr/>
        </p:nvSpPr>
        <p:spPr>
          <a:xfrm>
            <a:off x="342390" y="768289"/>
            <a:ext cx="11507219" cy="4924433"/>
          </a:xfrm>
          <a:prstGeom prst="rect">
            <a:avLst/>
          </a:prstGeom>
          <a:solidFill>
            <a:schemeClr val="bg1"/>
          </a:solidFill>
          <a:ln w="57150">
            <a:solidFill>
              <a:srgbClr val="050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Correct Button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48852" y="5700255"/>
            <a:ext cx="1060796" cy="975445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  <p:grpSp>
        <p:nvGrpSpPr>
          <p:cNvPr id="142" name="Header Textbox"/>
          <p:cNvGrpSpPr/>
          <p:nvPr/>
        </p:nvGrpSpPr>
        <p:grpSpPr>
          <a:xfrm>
            <a:off x="644861" y="265436"/>
            <a:ext cx="11193226" cy="1841152"/>
            <a:chOff x="644861" y="244654"/>
            <a:chExt cx="11193226" cy="1841152"/>
          </a:xfrm>
        </p:grpSpPr>
        <p:pic>
          <p:nvPicPr>
            <p:cNvPr id="136" name="Box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4861" y="244654"/>
              <a:ext cx="11193226" cy="1841152"/>
            </a:xfrm>
            <a:prstGeom prst="rect">
              <a:avLst/>
            </a:prstGeom>
          </p:spPr>
        </p:pic>
        <p:sp>
          <p:nvSpPr>
            <p:cNvPr id="113" name="Text"/>
            <p:cNvSpPr txBox="1"/>
            <p:nvPr/>
          </p:nvSpPr>
          <p:spPr>
            <a:xfrm>
              <a:off x="4622684" y="501395"/>
              <a:ext cx="294664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Question?</a:t>
              </a:r>
            </a:p>
          </p:txBody>
        </p:sp>
      </p:grpSp>
      <p:grpSp>
        <p:nvGrpSpPr>
          <p:cNvPr id="141" name="Answer Textbox"/>
          <p:cNvGrpSpPr/>
          <p:nvPr/>
        </p:nvGrpSpPr>
        <p:grpSpPr>
          <a:xfrm>
            <a:off x="1460971" y="5492394"/>
            <a:ext cx="9394750" cy="1182727"/>
            <a:chOff x="1460971" y="5492394"/>
            <a:chExt cx="9394750" cy="1182727"/>
          </a:xfrm>
        </p:grpSpPr>
        <p:pic>
          <p:nvPicPr>
            <p:cNvPr id="140" name="Box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460971" y="5492394"/>
              <a:ext cx="9394750" cy="1182727"/>
            </a:xfrm>
            <a:prstGeom prst="rect">
              <a:avLst/>
            </a:prstGeom>
          </p:spPr>
        </p:pic>
        <p:sp>
          <p:nvSpPr>
            <p:cNvPr id="147" name="Text"/>
            <p:cNvSpPr txBox="1"/>
            <p:nvPr/>
          </p:nvSpPr>
          <p:spPr>
            <a:xfrm>
              <a:off x="3285786" y="5517846"/>
              <a:ext cx="5620448" cy="101566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6000" dirty="0">
                  <a:gradFill flip="none" rotWithShape="1">
                    <a:gsLst>
                      <a:gs pos="29000">
                        <a:srgbClr val="F8DC31"/>
                      </a:gs>
                      <a:gs pos="70000">
                        <a:srgbClr val="F15F29"/>
                      </a:gs>
                    </a:gsLst>
                    <a:lin ang="16200000" scaled="1"/>
                    <a:tileRect/>
                  </a:gradFill>
                  <a:effectLst>
                    <a:glow rad="139700">
                      <a:schemeClr val="accent2">
                        <a:lumMod val="75000"/>
                        <a:alpha val="85000"/>
                      </a:schemeClr>
                    </a:glow>
                  </a:effectLst>
                  <a:latin typeface="Curse Casual" panose="020B0606020101010101" pitchFamily="34" charset="0"/>
                </a:rPr>
                <a:t>They’re 750 dollars.</a:t>
              </a:r>
            </a:p>
          </p:txBody>
        </p:sp>
      </p:grpSp>
      <p:sp>
        <p:nvSpPr>
          <p:cNvPr id="135" name="White Box Text"/>
          <p:cNvSpPr txBox="1"/>
          <p:nvPr/>
        </p:nvSpPr>
        <p:spPr>
          <a:xfrm>
            <a:off x="2453944" y="3038180"/>
            <a:ext cx="72841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Cooper Black" panose="0208090404030B020404" pitchFamily="18" charset="0"/>
              </a:rPr>
              <a:t>One steak is $375</a:t>
            </a:r>
          </a:p>
          <a:p>
            <a:pPr algn="ctr"/>
            <a:r>
              <a:rPr lang="en-US" sz="4000" dirty="0">
                <a:latin typeface="Cooper Black" panose="0208090404030B020404" pitchFamily="18" charset="0"/>
              </a:rPr>
              <a:t>How much are two steaks? </a:t>
            </a:r>
          </a:p>
        </p:txBody>
      </p:sp>
      <p:pic>
        <p:nvPicPr>
          <p:cNvPr id="12" name="Wrong Button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880" y="5694159"/>
            <a:ext cx="1060796" cy="981541"/>
          </a:xfrm>
          <a:prstGeom prst="rect">
            <a:avLst/>
          </a:prstGeom>
          <a:effectLst>
            <a:outerShdw dist="76200" dir="2700000" algn="tl" rotWithShape="0">
              <a:prstClr val="black">
                <a:alpha val="3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095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Answer SF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1185</TotalTime>
  <Words>4979</Words>
  <Application>Microsoft Office PowerPoint</Application>
  <PresentationFormat>Widescreen</PresentationFormat>
  <Paragraphs>735</Paragraphs>
  <Slides>48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GoodDog</vt:lpstr>
      <vt:lpstr>Calibri Light</vt:lpstr>
      <vt:lpstr>Curse Casual</vt:lpstr>
      <vt:lpstr>Cooper Black</vt:lpstr>
      <vt:lpstr>Arial</vt:lpstr>
      <vt:lpstr>Calibri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140</cp:revision>
  <dcterms:created xsi:type="dcterms:W3CDTF">2021-10-01T05:23:32Z</dcterms:created>
  <dcterms:modified xsi:type="dcterms:W3CDTF">2026-05-26T05:30:54Z</dcterms:modified>
</cp:coreProperties>
</file>